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10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Default Extension="png" ContentType="image/png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6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81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11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5" r:id="rId2"/>
    <p:sldMasterId id="2147483667" r:id="rId3"/>
    <p:sldMasterId id="2147483669" r:id="rId4"/>
    <p:sldMasterId id="2147483671" r:id="rId5"/>
    <p:sldMasterId id="2147483673" r:id="rId6"/>
    <p:sldMasterId id="2147483675" r:id="rId7"/>
    <p:sldMasterId id="2147483677" r:id="rId8"/>
    <p:sldMasterId id="2147483679" r:id="rId9"/>
  </p:sldMasterIdLst>
  <p:notesMasterIdLst>
    <p:notesMasterId r:id="rId23"/>
  </p:notesMasterIdLst>
  <p:handoutMasterIdLst>
    <p:handoutMasterId r:id="rId24"/>
  </p:handoutMasterIdLst>
  <p:sldIdLst>
    <p:sldId id="264" r:id="rId10"/>
    <p:sldId id="265" r:id="rId11"/>
    <p:sldId id="281" r:id="rId12"/>
    <p:sldId id="297" r:id="rId13"/>
    <p:sldId id="289" r:id="rId14"/>
    <p:sldId id="301" r:id="rId15"/>
    <p:sldId id="283" r:id="rId16"/>
    <p:sldId id="299" r:id="rId17"/>
    <p:sldId id="284" r:id="rId18"/>
    <p:sldId id="296" r:id="rId19"/>
    <p:sldId id="295" r:id="rId20"/>
    <p:sldId id="300" r:id="rId21"/>
    <p:sldId id="293" r:id="rId22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ＭＳ Ｐゴシック"/>
        <a:cs typeface="ＭＳ Ｐゴシック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ＭＳ Ｐゴシック"/>
        <a:cs typeface="ＭＳ Ｐゴシック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ＭＳ Ｐゴシック"/>
        <a:cs typeface="ＭＳ Ｐゴシック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ＭＳ Ｐゴシック"/>
        <a:cs typeface="ＭＳ Ｐゴシック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ＭＳ Ｐゴシック"/>
        <a:cs typeface="ＭＳ Ｐゴシック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ＭＳ Ｐゴシック"/>
        <a:cs typeface="ＭＳ Ｐゴシック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ＭＳ Ｐゴシック"/>
        <a:cs typeface="ＭＳ Ｐゴシック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ＭＳ Ｐゴシック"/>
        <a:cs typeface="ＭＳ Ｐゴシック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ＭＳ Ｐゴシック"/>
        <a:cs typeface="ＭＳ Ｐゴシック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A92B31"/>
    <a:srgbClr val="F15922"/>
    <a:srgbClr val="5C2E91"/>
    <a:srgbClr val="C6168D"/>
    <a:srgbClr val="0060AF"/>
    <a:srgbClr val="DD5828"/>
    <a:srgbClr val="FFFFFF"/>
    <a:srgbClr val="FCAF17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28" autoAdjust="0"/>
    <p:restoredTop sz="90203" autoAdjust="0"/>
  </p:normalViewPr>
  <p:slideViewPr>
    <p:cSldViewPr snapToGrid="0">
      <p:cViewPr>
        <p:scale>
          <a:sx n="75" d="100"/>
          <a:sy n="75" d="100"/>
        </p:scale>
        <p:origin x="-516" y="-3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-1782" y="-102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1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F4E76820-0FFE-4DD2-B6A9-FFC044E1C650}" type="datetimeFigureOut">
              <a:rPr lang="en-US"/>
              <a:pPr>
                <a:defRPr/>
              </a:pPr>
              <a:t>10/25/2012</a:t>
            </a:fld>
            <a:endParaRPr lang="en-US" dirty="0"/>
          </a:p>
        </p:txBody>
      </p:sp>
      <p:sp>
        <p:nvSpPr>
          <p:cNvPr id="261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1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037A3F3D-2C02-4068-BAEB-A342F63B32C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 eaLnBrk="0" hangingPunct="0">
              <a:defRPr sz="1200"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31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 eaLnBrk="0" hangingPunct="0">
              <a:defRPr sz="1200"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32330479-3F24-4709-AEA5-B990E0ABEF2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64" charset="0"/>
        <a:ea typeface="ＭＳ Ｐゴシック" pitchFamily="64" charset="-128"/>
        <a:cs typeface="ＭＳ Ｐゴシック" pitchFamily="6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64" charset="0"/>
        <a:ea typeface="ＭＳ Ｐゴシック" pitchFamily="64" charset="-128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64" charset="0"/>
        <a:ea typeface="ＭＳ Ｐゴシック" pitchFamily="64" charset="-128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64" charset="0"/>
        <a:ea typeface="ＭＳ Ｐゴシック" pitchFamily="64" charset="-128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64" charset="0"/>
        <a:ea typeface="ＭＳ Ｐゴシック" pitchFamily="64" charset="-128"/>
        <a:cs typeface="ＭＳ Ｐゴシック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latin typeface="Verdana" pitchFamily="34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latin typeface="Verdana" pitchFamily="34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latin typeface="Verdana" pitchFamily="34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latin typeface="Verdana" pitchFamily="34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849AF7-9742-4E29-B637-24B27D690DE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r>
              <a:rPr lang="en-US"/>
              <a:t>| PRESENTATION TITLE HERE | </a:t>
            </a:r>
            <a:r>
              <a:rPr lang="en-US">
                <a:solidFill>
                  <a:schemeClr val="bg2"/>
                </a:solidFill>
              </a:rPr>
              <a:t>©2010 YMCA of the USA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670C10-ED33-4054-AD22-013B66BEF56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r>
              <a:rPr lang="en-US"/>
              <a:t>| PRESENTATION TITLE HERE | </a:t>
            </a:r>
            <a:r>
              <a:rPr lang="en-US">
                <a:solidFill>
                  <a:schemeClr val="bg2"/>
                </a:solidFill>
              </a:rPr>
              <a:t>©2010 YMCA of the USA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4013" y="1736725"/>
            <a:ext cx="4100512" cy="4205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6925" y="1736725"/>
            <a:ext cx="4102100" cy="4205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0A1E74-5283-4036-A249-EFCB1B5C507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r>
              <a:rPr lang="en-US"/>
              <a:t>| PRESENTATION TITLE HERE | </a:t>
            </a:r>
            <a:r>
              <a:rPr lang="en-US">
                <a:solidFill>
                  <a:schemeClr val="bg2"/>
                </a:solidFill>
              </a:rPr>
              <a:t>©2010 YMCA of the USA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29E25C-76BE-4465-9592-900683B2F44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r>
              <a:rPr lang="en-US"/>
              <a:t>| PRESENTATION TITLE HERE | </a:t>
            </a:r>
            <a:r>
              <a:rPr lang="en-US">
                <a:solidFill>
                  <a:schemeClr val="bg2"/>
                </a:solidFill>
              </a:rPr>
              <a:t>©2010 YMCA of the USA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03D829-B199-4E4A-8B93-358B10DE5E1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r>
              <a:rPr lang="en-US"/>
              <a:t>| PRESENTATION TITLE HERE | </a:t>
            </a:r>
            <a:r>
              <a:rPr lang="en-US">
                <a:solidFill>
                  <a:schemeClr val="bg2"/>
                </a:solidFill>
              </a:rPr>
              <a:t>©2010 YMCA of the USA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8C3422-FF65-430A-A7A9-341C7253FA1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r>
              <a:rPr lang="en-US"/>
              <a:t>| PRESENTATION TITLE HERE | </a:t>
            </a:r>
            <a:r>
              <a:rPr lang="en-US">
                <a:solidFill>
                  <a:schemeClr val="bg2"/>
                </a:solidFill>
              </a:rPr>
              <a:t>©2010 YMCA of the USA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B734EB-BF7C-4A8C-BF72-D7767155886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r>
              <a:rPr lang="en-US"/>
              <a:t>| PRESENTATION TITLE HERE | </a:t>
            </a:r>
            <a:r>
              <a:rPr lang="en-US">
                <a:solidFill>
                  <a:schemeClr val="bg2"/>
                </a:solidFill>
              </a:rPr>
              <a:t>©2010 YMCA of the USA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79EB96-8DB5-4294-8612-1CB37B407C4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r>
              <a:rPr lang="en-US"/>
              <a:t>| PRESENTATION TITLE HERE | </a:t>
            </a:r>
            <a:r>
              <a:rPr lang="en-US">
                <a:solidFill>
                  <a:schemeClr val="bg2"/>
                </a:solidFill>
              </a:rPr>
              <a:t>©2010 YMCA of the USA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D758A3-0957-4779-A5D0-A27386FBC49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r>
              <a:rPr lang="en-US"/>
              <a:t>| PRESENTATION TITLE HERE | </a:t>
            </a:r>
            <a:r>
              <a:rPr lang="en-US">
                <a:solidFill>
                  <a:schemeClr val="bg2"/>
                </a:solidFill>
              </a:rPr>
              <a:t>©2010 YMCA of the USA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5113" y="328613"/>
            <a:ext cx="2093912" cy="5613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8613" y="328613"/>
            <a:ext cx="6134100" cy="5613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1F1362-3F30-417C-88B4-D7727CA34FE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r>
              <a:rPr lang="en-US"/>
              <a:t>| PRESENTATION TITLE HERE | </a:t>
            </a:r>
            <a:r>
              <a:rPr lang="en-US">
                <a:solidFill>
                  <a:schemeClr val="bg2"/>
                </a:solidFill>
              </a:rPr>
              <a:t>©2010 YMCA of the USA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F4B57C-795D-4C3C-8B56-6319F3BC2E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r>
              <a:rPr lang="en-US"/>
              <a:t>| PRESENTATION TITLE HERE | </a:t>
            </a:r>
            <a:r>
              <a:rPr lang="en-US">
                <a:solidFill>
                  <a:schemeClr val="bg2"/>
                </a:solidFill>
              </a:rPr>
              <a:t>©2010 YMCA of the USA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4013" y="1739900"/>
            <a:ext cx="4092575" cy="4375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8988" y="1739900"/>
            <a:ext cx="4094162" cy="4375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95D4A-2FA2-44A7-86D0-BF4C15BA64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r>
              <a:rPr lang="en-US"/>
              <a:t>| PRESENTATION TITLE HERE | </a:t>
            </a:r>
            <a:r>
              <a:rPr lang="en-US">
                <a:solidFill>
                  <a:schemeClr val="bg2"/>
                </a:solidFill>
              </a:rPr>
              <a:t>©2010 YMCA of the USA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4013" y="1738313"/>
            <a:ext cx="4097337" cy="4344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50" y="1738313"/>
            <a:ext cx="4098925" cy="4344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FAEAFF-4DF9-4A65-9489-2B1DF5F351C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r>
              <a:rPr lang="en-US"/>
              <a:t>| PRESENTATION TITLE HERE | </a:t>
            </a:r>
            <a:r>
              <a:rPr lang="en-US">
                <a:solidFill>
                  <a:schemeClr val="bg2"/>
                </a:solidFill>
              </a:rPr>
              <a:t>©2010 YMCA of the USA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C0B16B-1749-4E48-AEE3-ED6C4EDCEB3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r>
              <a:rPr lang="en-US"/>
              <a:t>| PRESENTATION TITLE HERE | </a:t>
            </a:r>
            <a:r>
              <a:rPr lang="en-US">
                <a:solidFill>
                  <a:schemeClr val="bg2"/>
                </a:solidFill>
              </a:rPr>
              <a:t>©2010 YMCA of the USA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22CADB-59A4-4591-97BC-7A0CBD3FD31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r>
              <a:rPr lang="en-US"/>
              <a:t>| PRESENTATION TITLE HERE | </a:t>
            </a:r>
            <a:r>
              <a:rPr lang="en-US">
                <a:solidFill>
                  <a:schemeClr val="bg2"/>
                </a:solidFill>
              </a:rPr>
              <a:t>©2010 YMCA of the USA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86BF3-CFE9-4453-BF09-4E20FA11AB7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r>
              <a:rPr lang="en-US"/>
              <a:t>| PRESENTATION TITLE HERE | </a:t>
            </a:r>
            <a:r>
              <a:rPr lang="en-US">
                <a:solidFill>
                  <a:schemeClr val="bg2"/>
                </a:solidFill>
              </a:rPr>
              <a:t>©2010 YMCA of the USA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10B085-1564-47F5-9964-3C49023ED39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r>
              <a:rPr lang="en-US"/>
              <a:t>| PRESENTATION TITLE HERE | </a:t>
            </a:r>
            <a:r>
              <a:rPr lang="en-US">
                <a:solidFill>
                  <a:schemeClr val="bg2"/>
                </a:solidFill>
              </a:rPr>
              <a:t>©2010 YMCA of the USA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25717A-3A86-4C9B-9341-F5C0EA8BE5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r>
              <a:rPr lang="en-US"/>
              <a:t>| PRESENTATION TITLE HERE | </a:t>
            </a:r>
            <a:r>
              <a:rPr lang="en-US">
                <a:solidFill>
                  <a:schemeClr val="bg2"/>
                </a:solidFill>
              </a:rPr>
              <a:t>©2010 YMCA of the USA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689752-F3DD-4CF7-83D0-3D73073017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r>
              <a:rPr lang="en-US"/>
              <a:t>| PRESENTATION TITLE HERE | </a:t>
            </a:r>
            <a:r>
              <a:rPr lang="en-US">
                <a:solidFill>
                  <a:schemeClr val="bg2"/>
                </a:solidFill>
              </a:rPr>
              <a:t>©2010 YMCA of the USA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328613"/>
            <a:ext cx="2093913" cy="57546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8613" y="328613"/>
            <a:ext cx="6129337" cy="5754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39688F-9C82-4E08-AE0E-A00F4D353EC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r>
              <a:rPr lang="en-US"/>
              <a:t>| PRESENTATION TITLE HERE | </a:t>
            </a:r>
            <a:r>
              <a:rPr lang="en-US">
                <a:solidFill>
                  <a:schemeClr val="bg2"/>
                </a:solidFill>
              </a:rPr>
              <a:t>©2010 YMCA of the USA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7A950D-50A2-4DE0-BF0B-F16C856EFB9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r>
              <a:rPr lang="en-US"/>
              <a:t>| PRESENTATION TITLE HERE | </a:t>
            </a:r>
            <a:r>
              <a:rPr lang="en-US">
                <a:solidFill>
                  <a:schemeClr val="bg2"/>
                </a:solidFill>
              </a:rPr>
              <a:t>©2010 YMCA of the USA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4013" y="1736725"/>
            <a:ext cx="4098925" cy="4219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5338" y="1736725"/>
            <a:ext cx="4098925" cy="4219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E8BF4-0A4B-432A-92D1-21047C34ECD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r>
              <a:rPr lang="en-US"/>
              <a:t>| PRESENTATION TITLE HERE | </a:t>
            </a:r>
            <a:r>
              <a:rPr lang="en-US">
                <a:solidFill>
                  <a:schemeClr val="bg2"/>
                </a:solidFill>
              </a:rPr>
              <a:t>©2010 YMCA of the USA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1EBF4-E417-4FA5-ACC6-387F8AA97B1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r>
              <a:rPr lang="en-US"/>
              <a:t>| PRESENTATION TITLE HERE | </a:t>
            </a:r>
            <a:r>
              <a:rPr lang="en-US">
                <a:solidFill>
                  <a:schemeClr val="bg2"/>
                </a:solidFill>
              </a:rPr>
              <a:t>©2010 YMCA of the USA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2B3143-6B56-43BA-AE26-4287F60F5B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r>
              <a:rPr lang="en-US"/>
              <a:t>| PRESENTATION TITLE HERE | </a:t>
            </a:r>
            <a:r>
              <a:rPr lang="en-US">
                <a:solidFill>
                  <a:schemeClr val="bg2"/>
                </a:solidFill>
              </a:rPr>
              <a:t>©2010 YMCA of the USA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DDDF97-FE71-4159-A3F1-1420B84EA2B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r>
              <a:rPr lang="en-US"/>
              <a:t>| PRESENTATION TITLE HERE | </a:t>
            </a:r>
            <a:r>
              <a:rPr lang="en-US">
                <a:solidFill>
                  <a:schemeClr val="bg2"/>
                </a:solidFill>
              </a:rPr>
              <a:t>©2010 YMCA of the USA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20E912-BEB9-4346-B833-32CA71D6E0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r>
              <a:rPr lang="en-US"/>
              <a:t>| PRESENTATION TITLE HERE | </a:t>
            </a:r>
            <a:r>
              <a:rPr lang="en-US">
                <a:solidFill>
                  <a:schemeClr val="bg2"/>
                </a:solidFill>
              </a:rPr>
              <a:t>©2010 YMCA of the USA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50D2CE-6C00-4013-99B3-00DA26D49C2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r>
              <a:rPr lang="en-US"/>
              <a:t>| PRESENTATION TITLE HERE | </a:t>
            </a:r>
            <a:r>
              <a:rPr lang="en-US">
                <a:solidFill>
                  <a:schemeClr val="bg2"/>
                </a:solidFill>
              </a:rPr>
              <a:t>©2010 YMCA of the USA</a:t>
            </a: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13A11A-5E65-47A9-A9BC-157C91E423F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r>
              <a:rPr lang="en-US"/>
              <a:t>| PRESENTATION TITLE HERE | </a:t>
            </a:r>
            <a:r>
              <a:rPr lang="en-US">
                <a:solidFill>
                  <a:schemeClr val="bg2"/>
                </a:solidFill>
              </a:rPr>
              <a:t>©2010 YMCA of the USA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232005-3214-4E62-8239-2AC0DA9642B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r>
              <a:rPr lang="en-US"/>
              <a:t>| PRESENTATION TITLE HERE | </a:t>
            </a:r>
            <a:r>
              <a:rPr lang="en-US">
                <a:solidFill>
                  <a:schemeClr val="bg2"/>
                </a:solidFill>
              </a:rPr>
              <a:t>©2010 YMCA of the USA</a:t>
            </a: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328613"/>
            <a:ext cx="2093913" cy="56276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8613" y="328613"/>
            <a:ext cx="6129337" cy="5627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C5F978-83E3-4350-8C64-0AEFE4898DD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r>
              <a:rPr lang="en-US"/>
              <a:t>| PRESENTATION TITLE HERE | </a:t>
            </a:r>
            <a:r>
              <a:rPr lang="en-US">
                <a:solidFill>
                  <a:schemeClr val="bg2"/>
                </a:solidFill>
              </a:rPr>
              <a:t>©2010 YMCA of the USA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The_Y_violet_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gray">
          <a:xfrm>
            <a:off x="398463" y="466725"/>
            <a:ext cx="1376362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309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95275" y="2252663"/>
            <a:ext cx="8697913" cy="1638300"/>
          </a:xfrm>
        </p:spPr>
        <p:txBody>
          <a:bodyPr/>
          <a:lstStyle>
            <a:lvl1pPr>
              <a:lnSpc>
                <a:spcPct val="80000"/>
              </a:lnSpc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7309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38138" y="3875088"/>
            <a:ext cx="2768600" cy="468312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 bwMode="black">
          <a:xfrm>
            <a:off x="352425" y="4327525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chemeClr val="bg2"/>
                </a:solidFill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fld id="{9AC7A136-FE3D-44D8-96E8-08588571BFEB}" type="datetime1">
              <a:rPr lang="en-US"/>
              <a:pPr>
                <a:defRPr/>
              </a:pPr>
              <a:t>10/25/2012</a:t>
            </a:fld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6362700" y="1003300"/>
            <a:ext cx="2781300" cy="720725"/>
          </a:xfrm>
        </p:spPr>
        <p:txBody>
          <a:bodyPr/>
          <a:lstStyle>
            <a:lvl1pPr>
              <a:lnSpc>
                <a:spcPct val="82000"/>
              </a:lnSpc>
              <a:spcBef>
                <a:spcPct val="20000"/>
              </a:spcBef>
              <a:defRPr sz="1100" b="1">
                <a:solidFill>
                  <a:schemeClr val="accent1"/>
                </a:solidFill>
                <a:latin typeface="Cachet Medium" pitchFamily="28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r>
              <a:rPr lang="en-US"/>
              <a:t>FOR YOUTH DEVELOPMENT</a:t>
            </a:r>
          </a:p>
          <a:p>
            <a:pPr>
              <a:defRPr/>
            </a:pPr>
            <a:r>
              <a:rPr lang="en-US"/>
              <a:t>FOR HEALTHY LIVING</a:t>
            </a:r>
          </a:p>
          <a:p>
            <a:pPr>
              <a:defRPr/>
            </a:pPr>
            <a:r>
              <a:rPr lang="en-US"/>
              <a:t>FOR SOCIAL RESPONSIBILITY</a:t>
            </a: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109CF4-4A57-4A4C-8DD3-6DB09316F16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r>
              <a:rPr lang="en-US"/>
              <a:t>| PRESENTATION TITLE HERE | </a:t>
            </a:r>
            <a:r>
              <a:rPr lang="en-US">
                <a:solidFill>
                  <a:schemeClr val="bg2"/>
                </a:solidFill>
              </a:rPr>
              <a:t>©2010 YMCA of the USA</a:t>
            </a: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297548-000E-43B7-9A13-80FE391DCC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r>
              <a:rPr lang="en-US"/>
              <a:t>| PRESENTATION TITLE HERE | </a:t>
            </a:r>
            <a:r>
              <a:rPr lang="en-US">
                <a:solidFill>
                  <a:schemeClr val="bg2"/>
                </a:solidFill>
              </a:rPr>
              <a:t>©2010 YMCA of the USA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C7714E-8804-4A82-B8A2-41B6B918EB0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r>
              <a:rPr lang="en-US"/>
              <a:t>| PRESENTATION TITLE HERE | </a:t>
            </a:r>
            <a:r>
              <a:rPr lang="en-US">
                <a:solidFill>
                  <a:schemeClr val="bg2"/>
                </a:solidFill>
              </a:rPr>
              <a:t>©2010 YMCA of the USA</a:t>
            </a: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46F189-E439-4F85-80C2-5BC1B01F860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r>
              <a:rPr lang="en-US"/>
              <a:t>| PRESENTATION TITLE HERE | </a:t>
            </a:r>
            <a:r>
              <a:rPr lang="en-US">
                <a:solidFill>
                  <a:schemeClr val="bg2"/>
                </a:solidFill>
              </a:rPr>
              <a:t>©2010 YMCA of the USA</a:t>
            </a: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DBE7BF-6004-495C-BCF2-56C02A662D9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r>
              <a:rPr lang="en-US"/>
              <a:t>| PRESENTATION TITLE HERE | </a:t>
            </a:r>
            <a:r>
              <a:rPr lang="en-US">
                <a:solidFill>
                  <a:schemeClr val="bg2"/>
                </a:solidFill>
              </a:rPr>
              <a:t>©2010 YMCA of the USA</a:t>
            </a: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1973A1-3FD2-4E47-B608-B1CBC2B1057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r>
              <a:rPr lang="en-US"/>
              <a:t>| PRESENTATION TITLE HERE | </a:t>
            </a:r>
            <a:r>
              <a:rPr lang="en-US">
                <a:solidFill>
                  <a:schemeClr val="bg2"/>
                </a:solidFill>
              </a:rPr>
              <a:t>©2010 YMCA of the USA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936978-19C6-4364-B63A-E693470E1A6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r>
              <a:rPr lang="en-US"/>
              <a:t>| PRESENTATION TITLE HERE | </a:t>
            </a:r>
            <a:r>
              <a:rPr lang="en-US">
                <a:solidFill>
                  <a:schemeClr val="bg2"/>
                </a:solidFill>
              </a:rPr>
              <a:t>©2010 YMCA of the USA</a:t>
            </a: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B08FE3-4CE6-4442-8CB7-C5C9E440BC5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r>
              <a:rPr lang="en-US"/>
              <a:t>| PRESENTATION TITLE HERE | </a:t>
            </a:r>
            <a:r>
              <a:rPr lang="en-US">
                <a:solidFill>
                  <a:schemeClr val="bg2"/>
                </a:solidFill>
              </a:rPr>
              <a:t>©2010 YMCA of the USA</a:t>
            </a: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328613"/>
            <a:ext cx="2092325" cy="56530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8613" y="328613"/>
            <a:ext cx="6129337" cy="56530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468250-94B4-48C2-A2FE-D89236CD911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r>
              <a:rPr lang="en-US"/>
              <a:t>| PRESENTATION TITLE HERE | </a:t>
            </a:r>
            <a:r>
              <a:rPr lang="en-US">
                <a:solidFill>
                  <a:schemeClr val="bg2"/>
                </a:solidFill>
              </a:rPr>
              <a:t>©2010 YMCA of the USA</a:t>
            </a: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9E5DDE-9A62-4339-86C6-D34241799F7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r>
              <a:rPr lang="en-US"/>
              <a:t>| PRESENTATION TITLE HERE | ©2010 YMCA of the USA</a:t>
            </a: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9250" y="1681163"/>
            <a:ext cx="4100513" cy="4271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2163" y="1681163"/>
            <a:ext cx="4102100" cy="4271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DC346B-360A-49BE-99BC-9FE9A819269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r>
              <a:rPr lang="en-US"/>
              <a:t>| PRESENTATION TITLE HERE | ©2010 YMCA of the USA</a:t>
            </a: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091B4-536E-44CD-87EC-D20B4AE409C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r>
              <a:rPr lang="en-US"/>
              <a:t>| PRESENTATION TITLE HERE | ©2010 YMCA of the USA</a:t>
            </a: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256DB8-F6C0-43F4-A5FE-3786699439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r>
              <a:rPr lang="en-US"/>
              <a:t>| PRESENTATION TITLE HERE | ©2010 YMCA of the USA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54E8F6-CDC8-4383-84A6-8A808A7F91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r>
              <a:rPr lang="en-US"/>
              <a:t>| PRESENTATION TITLE HERE | </a:t>
            </a:r>
            <a:r>
              <a:rPr lang="en-US">
                <a:solidFill>
                  <a:schemeClr val="bg2"/>
                </a:solidFill>
              </a:rPr>
              <a:t>©2010 YMCA of the USA</a:t>
            </a: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F9450E-334E-4CA6-A5BD-941DFD84702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r>
              <a:rPr lang="en-US"/>
              <a:t>| PRESENTATION TITLE HERE | ©2010 YMCA of the USA</a:t>
            </a: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D18C2A-EBDA-4BD5-8C37-B772D9ECE2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r>
              <a:rPr lang="en-US"/>
              <a:t>| PRESENTATION TITLE HERE | ©2010 YMCA of the USA</a:t>
            </a: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C22F0F-7EA8-4053-B2C7-49B37660739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r>
              <a:rPr lang="en-US"/>
              <a:t>| PRESENTATION TITLE HERE | ©2010 YMCA of the USA</a:t>
            </a: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64C956-061E-431A-BA6C-3D629B47BF2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r>
              <a:rPr lang="en-US"/>
              <a:t>| PRESENTATION TITLE HERE | ©2010 YMCA of the USA</a:t>
            </a: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323850"/>
            <a:ext cx="2093913" cy="56292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323850"/>
            <a:ext cx="6134100" cy="56292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FF65B7-3376-40BC-8D85-303BAFB5964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r>
              <a:rPr lang="en-US"/>
              <a:t>| PRESENTATION TITLE HERE | ©2010 YMCA of the USA</a:t>
            </a: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04F475-33CB-400B-8917-29D13233BA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r>
              <a:rPr lang="en-US"/>
              <a:t>| PRESENTATION TITLE HERE | ©2010 YMCA of the USA</a:t>
            </a: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9250" y="1684338"/>
            <a:ext cx="4100513" cy="4327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2163" y="1684338"/>
            <a:ext cx="4102100" cy="4327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5E426C-D90B-4502-9B46-47FFFF70A24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r>
              <a:rPr lang="en-US"/>
              <a:t>| PRESENTATION TITLE HERE | ©2010 YMCA of the USA</a:t>
            </a: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FBAF6-5E35-4C8C-87B5-4376F4ECFA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r>
              <a:rPr lang="en-US"/>
              <a:t>| PRESENTATION TITLE HERE | ©2010 YMCA of the USA</a:t>
            </a: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5AB5A0-5057-4A98-B0A0-C9DB2E9AF4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r>
              <a:rPr lang="en-US"/>
              <a:t>| PRESENTATION TITLE HERE | ©2010 YMCA of the USA</a:t>
            </a: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A96675-4A46-4B10-89E7-9F1B5BB53E8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r>
              <a:rPr lang="en-US"/>
              <a:t>| PRESENTATION TITLE HERE | ©2010 YMCA of the USA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5858B9-214C-4C91-97BF-165BBC02C1E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r>
              <a:rPr lang="en-US"/>
              <a:t>| PRESENTATION TITLE HERE | </a:t>
            </a:r>
            <a:r>
              <a:rPr lang="en-US">
                <a:solidFill>
                  <a:schemeClr val="bg2"/>
                </a:solidFill>
              </a:rPr>
              <a:t>©2010 YMCA of the USA</a:t>
            </a: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F329E2-39F2-4409-AC43-973FD37651C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r>
              <a:rPr lang="en-US"/>
              <a:t>| PRESENTATION TITLE HERE | ©2010 YMCA of the USA</a:t>
            </a: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08F7B3-85AE-4C53-8D6E-1031722D07D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r>
              <a:rPr lang="en-US"/>
              <a:t>| PRESENTATION TITLE HERE | ©2010 YMCA of the USA</a:t>
            </a: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DBF69F-C616-4992-A66B-F4D4EC533BC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r>
              <a:rPr lang="en-US"/>
              <a:t>| PRESENTATION TITLE HERE | ©2010 YMCA of the USA</a:t>
            </a: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323850"/>
            <a:ext cx="2093913" cy="56880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323850"/>
            <a:ext cx="6134100" cy="56880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414749-8559-4647-A590-F8A301F3C1E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r>
              <a:rPr lang="en-US"/>
              <a:t>| PRESENTATION TITLE HERE | ©2010 YMCA of the USA</a:t>
            </a: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3A408-FFC0-4963-A917-773BDF4FA47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r>
              <a:rPr lang="en-US"/>
              <a:t>| PRESENTATION TITLE HERE | ©2010 YMCA of the USA</a:t>
            </a: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9250" y="1685925"/>
            <a:ext cx="4100513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2163" y="1685925"/>
            <a:ext cx="4102100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643238-46CE-4EF7-9803-47EFC537BE9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r>
              <a:rPr lang="en-US"/>
              <a:t>| PRESENTATION TITLE HERE | ©2010 YMCA of the USA</a:t>
            </a: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D7B783-B842-4817-8D51-33E24E940CB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r>
              <a:rPr lang="en-US"/>
              <a:t>| PRESENTATION TITLE HERE | ©2010 YMCA of the USA</a:t>
            </a: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D1C19F-B44E-463E-BEB4-3C8205742D9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r>
              <a:rPr lang="en-US"/>
              <a:t>| PRESENTATION TITLE HERE | ©2010 YMCA of the USA</a:t>
            </a: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025E9B-25A6-45F2-A3FF-EA28220B81A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r>
              <a:rPr lang="en-US"/>
              <a:t>| PRESENTATION TITLE HERE | ©2010 YMCA of the USA</a:t>
            </a: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DCCC7D-1422-412A-8FFC-04BE24F4F9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r>
              <a:rPr lang="en-US"/>
              <a:t>| PRESENTATION TITLE HERE | ©2010 YMCA of the USA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509BFF-C55B-4566-916E-E675F82DB83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r>
              <a:rPr lang="en-US"/>
              <a:t>| PRESENTATION TITLE HERE | </a:t>
            </a:r>
            <a:r>
              <a:rPr lang="en-US">
                <a:solidFill>
                  <a:schemeClr val="bg2"/>
                </a:solidFill>
              </a:rPr>
              <a:t>©2010 YMCA of the USA</a:t>
            </a: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2235A8-6358-42D8-AA01-B64725BE1BD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r>
              <a:rPr lang="en-US"/>
              <a:t>| PRESENTATION TITLE HERE | ©2010 YMCA of the USA</a:t>
            </a: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CFB165-C568-4110-B4B7-12B0CB41C6A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r>
              <a:rPr lang="en-US"/>
              <a:t>| PRESENTATION TITLE HERE | ©2010 YMCA of the USA</a:t>
            </a: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323850"/>
            <a:ext cx="2093913" cy="56753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323850"/>
            <a:ext cx="6134100" cy="56753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B68059-170E-4C41-9E0A-91282ADF8AB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r>
              <a:rPr lang="en-US"/>
              <a:t>| PRESENTATION TITLE HERE | ©2010 YMCA of the USA</a:t>
            </a: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1079C5-E867-4217-A60D-255C80A5A77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r>
              <a:rPr lang="en-US"/>
              <a:t>| PRESENTATION TITLE HERE | ©2010 YMCA of the USA</a:t>
            </a: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9250" y="1682750"/>
            <a:ext cx="4097338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8988" y="1682750"/>
            <a:ext cx="4098925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D77BA-F3EF-4591-A2BC-A0619480F0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r>
              <a:rPr lang="en-US"/>
              <a:t>| PRESENTATION TITLE HERE | ©2010 YMCA of the USA</a:t>
            </a: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9A4BAA-C3FC-4CF6-9F6E-78DE287246F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r>
              <a:rPr lang="en-US"/>
              <a:t>| PRESENTATION TITLE HERE | ©2010 YMCA of the USA</a:t>
            </a: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38EE3B-D589-4B05-A7B0-A9AC8F15B4E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r>
              <a:rPr lang="en-US"/>
              <a:t>| PRESENTATION TITLE HERE | ©2010 YMCA of the USA</a:t>
            </a: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FCCD4-13E4-4706-90E5-5042F287888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r>
              <a:rPr lang="en-US"/>
              <a:t>| PRESENTATION TITLE HERE | ©2010 YMCA of the USA</a:t>
            </a: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31E755-79AB-4313-8F7C-6F9D0B9A9F9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r>
              <a:rPr lang="en-US"/>
              <a:t>| PRESENTATION TITLE HERE | ©2010 YMCA of the USA</a:t>
            </a: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84630C-F0E7-42F2-9DFC-55C526968F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r>
              <a:rPr lang="en-US"/>
              <a:t>| PRESENTATION TITLE HERE | ©2010 YMCA of the USA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2A151-E852-4EBC-9034-7E9DBCAB5F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r>
              <a:rPr lang="en-US"/>
              <a:t>| PRESENTATION TITLE HERE | </a:t>
            </a:r>
            <a:r>
              <a:rPr lang="en-US">
                <a:solidFill>
                  <a:schemeClr val="bg2"/>
                </a:solidFill>
              </a:rPr>
              <a:t>©2010 YMCA of the USA</a:t>
            </a: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BE28B7-EF5F-4D68-9BB5-7A8903685B4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r>
              <a:rPr lang="en-US"/>
              <a:t>| PRESENTATION TITLE HERE | ©2010 YMCA of the USA</a:t>
            </a: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05588" y="323850"/>
            <a:ext cx="2092325" cy="56721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323850"/>
            <a:ext cx="6129338" cy="56721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0A45A3-2B8A-4C2F-9D69-985B0DCC024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r>
              <a:rPr lang="en-US"/>
              <a:t>| PRESENTATION TITLE HERE | ©2010 YMCA of the USA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328613"/>
            <a:ext cx="2092325" cy="57864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8613" y="328613"/>
            <a:ext cx="6129337" cy="5786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C165FC-7CF0-46CF-A35D-6B93B4F56A2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r>
              <a:rPr lang="en-US"/>
              <a:t>| PRESENTATION TITLE HERE | </a:t>
            </a:r>
            <a:r>
              <a:rPr lang="en-US">
                <a:solidFill>
                  <a:schemeClr val="bg2"/>
                </a:solidFill>
              </a:rPr>
              <a:t>©2010 YMCA of the USA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5" Type="http://schemas.openxmlformats.org/officeDocument/2006/relationships/slideLayout" Target="../slideLayouts/slideLayout32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5" Type="http://schemas.openxmlformats.org/officeDocument/2006/relationships/slideLayout" Target="../slideLayouts/slideLayout41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0.xml"/><Relationship Id="rId10" Type="http://schemas.openxmlformats.org/officeDocument/2006/relationships/theme" Target="../theme/theme6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9.xml"/><Relationship Id="rId10" Type="http://schemas.openxmlformats.org/officeDocument/2006/relationships/theme" Target="../theme/theme7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8.xml"/><Relationship Id="rId10" Type="http://schemas.openxmlformats.org/officeDocument/2006/relationships/theme" Target="../theme/theme8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7.xml"/><Relationship Id="rId10" Type="http://schemas.openxmlformats.org/officeDocument/2006/relationships/theme" Target="../theme/theme9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328613" y="328613"/>
            <a:ext cx="8374062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black">
          <a:xfrm>
            <a:off x="354013" y="1739900"/>
            <a:ext cx="8339137" cy="437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black">
          <a:xfrm>
            <a:off x="350838" y="6356350"/>
            <a:ext cx="409575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bg2"/>
                </a:solidFill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fld id="{8ACED51E-4101-430E-AEBB-F46C0B3BC17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568325" y="6356350"/>
            <a:ext cx="4691063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latin typeface="Verdana" pitchFamily="80" charset="0"/>
                <a:ea typeface="ＭＳ Ｐゴシック" pitchFamily="80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| PRESENTATION TITLE HERE | </a:t>
            </a:r>
            <a:r>
              <a:rPr lang="en-US">
                <a:solidFill>
                  <a:schemeClr val="bg2"/>
                </a:solidFill>
              </a:rPr>
              <a:t>©2010 YMCA of the USA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fol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folHlink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folHlink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folHlink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folHlink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folHlink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folHlink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folHlink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folHlink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defRPr>
          <a:solidFill>
            <a:schemeClr val="bg2"/>
          </a:solidFill>
          <a:latin typeface="+mn-lt"/>
          <a:ea typeface="+mn-ea"/>
          <a:cs typeface="+mn-cs"/>
        </a:defRPr>
      </a:lvl1pPr>
      <a:lvl2pPr marL="223838" indent="-222250" algn="l" rtl="0" eaLnBrk="0" fontAlgn="base" hangingPunct="0">
        <a:spcBef>
          <a:spcPct val="100000"/>
        </a:spcBef>
        <a:spcAft>
          <a:spcPct val="0"/>
        </a:spcAft>
        <a:buSzPct val="80000"/>
        <a:buChar char="•"/>
        <a:defRPr>
          <a:solidFill>
            <a:schemeClr val="bg2"/>
          </a:solidFill>
          <a:latin typeface="+mn-lt"/>
          <a:ea typeface="+mn-ea"/>
          <a:cs typeface="ＭＳ Ｐゴシック"/>
        </a:defRPr>
      </a:lvl2pPr>
      <a:lvl3pPr marL="693738" indent="-228600" algn="l" rtl="0" eaLnBrk="0" fontAlgn="base" hangingPunct="0">
        <a:spcBef>
          <a:spcPct val="25000"/>
        </a:spcBef>
        <a:spcAft>
          <a:spcPct val="0"/>
        </a:spcAft>
        <a:buChar char="–"/>
        <a:defRPr>
          <a:solidFill>
            <a:schemeClr val="bg2"/>
          </a:solidFill>
          <a:latin typeface="+mn-lt"/>
          <a:ea typeface="+mn-ea"/>
          <a:cs typeface="ＭＳ Ｐゴシック"/>
        </a:defRPr>
      </a:lvl3pPr>
      <a:lvl4pPr marL="1120775" indent="-228600" algn="l" rtl="0" eaLnBrk="0" fontAlgn="base" hangingPunct="0">
        <a:spcBef>
          <a:spcPct val="25000"/>
        </a:spcBef>
        <a:spcAft>
          <a:spcPct val="0"/>
        </a:spcAft>
        <a:buSzPct val="80000"/>
        <a:buChar char="•"/>
        <a:defRPr>
          <a:solidFill>
            <a:schemeClr val="bg2"/>
          </a:solidFill>
          <a:latin typeface="+mn-lt"/>
          <a:ea typeface="+mn-ea"/>
          <a:cs typeface="ＭＳ Ｐゴシック"/>
        </a:defRPr>
      </a:lvl4pPr>
      <a:lvl5pPr marL="1608138" indent="-228600" algn="l" rtl="0" eaLnBrk="0" fontAlgn="base" hangingPunct="0">
        <a:spcBef>
          <a:spcPct val="25000"/>
        </a:spcBef>
        <a:spcAft>
          <a:spcPct val="0"/>
        </a:spcAft>
        <a:buChar char="–"/>
        <a:defRPr>
          <a:solidFill>
            <a:schemeClr val="bg2"/>
          </a:solidFill>
          <a:latin typeface="+mn-lt"/>
          <a:ea typeface="+mn-ea"/>
          <a:cs typeface="ＭＳ Ｐゴシック"/>
        </a:defRPr>
      </a:lvl5pPr>
      <a:lvl6pPr marL="2065338" indent="-228600" algn="l" rtl="0" eaLnBrk="1" fontAlgn="base" hangingPunct="1">
        <a:spcBef>
          <a:spcPct val="25000"/>
        </a:spcBef>
        <a:spcAft>
          <a:spcPct val="0"/>
        </a:spcAft>
        <a:buChar char="–"/>
        <a:defRPr>
          <a:solidFill>
            <a:schemeClr val="bg2"/>
          </a:solidFill>
          <a:latin typeface="+mn-lt"/>
          <a:ea typeface="+mn-ea"/>
        </a:defRPr>
      </a:lvl6pPr>
      <a:lvl7pPr marL="2522538" indent="-228600" algn="l" rtl="0" eaLnBrk="1" fontAlgn="base" hangingPunct="1">
        <a:spcBef>
          <a:spcPct val="25000"/>
        </a:spcBef>
        <a:spcAft>
          <a:spcPct val="0"/>
        </a:spcAft>
        <a:buChar char="–"/>
        <a:defRPr>
          <a:solidFill>
            <a:schemeClr val="bg2"/>
          </a:solidFill>
          <a:latin typeface="+mn-lt"/>
          <a:ea typeface="+mn-ea"/>
        </a:defRPr>
      </a:lvl7pPr>
      <a:lvl8pPr marL="2979738" indent="-228600" algn="l" rtl="0" eaLnBrk="1" fontAlgn="base" hangingPunct="1">
        <a:spcBef>
          <a:spcPct val="25000"/>
        </a:spcBef>
        <a:spcAft>
          <a:spcPct val="0"/>
        </a:spcAft>
        <a:buChar char="–"/>
        <a:defRPr>
          <a:solidFill>
            <a:schemeClr val="bg2"/>
          </a:solidFill>
          <a:latin typeface="+mn-lt"/>
          <a:ea typeface="+mn-ea"/>
        </a:defRPr>
      </a:lvl8pPr>
      <a:lvl9pPr marL="3436938" indent="-228600" algn="l" rtl="0" eaLnBrk="1" fontAlgn="base" hangingPunct="1">
        <a:spcBef>
          <a:spcPct val="25000"/>
        </a:spcBef>
        <a:spcAft>
          <a:spcPct val="0"/>
        </a:spcAft>
        <a:buChar char="–"/>
        <a:defRPr>
          <a:solidFill>
            <a:schemeClr val="bg2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328613" y="328613"/>
            <a:ext cx="8375650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black">
          <a:xfrm>
            <a:off x="354013" y="1736725"/>
            <a:ext cx="8355012" cy="420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49540" name="Rectangle 4"/>
          <p:cNvSpPr>
            <a:spLocks noGrp="1" noChangeArrowheads="1"/>
          </p:cNvSpPr>
          <p:nvPr>
            <p:ph type="sldNum" sz="quarter" idx="4"/>
          </p:nvPr>
        </p:nvSpPr>
        <p:spPr bwMode="black">
          <a:xfrm>
            <a:off x="350838" y="6356350"/>
            <a:ext cx="409575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bg2"/>
                </a:solidFill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fld id="{3E17D5F7-3108-4F5B-B566-512F87184F8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49541" name="Rectangle 5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568325" y="6356350"/>
            <a:ext cx="4691063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latin typeface="Verdana" pitchFamily="80" charset="0"/>
                <a:ea typeface="ＭＳ Ｐゴシック" pitchFamily="80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| PRESENTATION TITLE HERE | </a:t>
            </a:r>
            <a:r>
              <a:rPr lang="en-US">
                <a:solidFill>
                  <a:schemeClr val="bg2"/>
                </a:solidFill>
              </a:rPr>
              <a:t>©2010 YMCA of the USA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defRPr>
          <a:solidFill>
            <a:schemeClr val="bg2"/>
          </a:solidFill>
          <a:latin typeface="+mn-lt"/>
          <a:ea typeface="+mn-ea"/>
          <a:cs typeface="+mn-cs"/>
        </a:defRPr>
      </a:lvl1pPr>
      <a:lvl2pPr marL="223838" indent="-222250" algn="l" rtl="0" eaLnBrk="0" fontAlgn="base" hangingPunct="0">
        <a:spcBef>
          <a:spcPct val="100000"/>
        </a:spcBef>
        <a:spcAft>
          <a:spcPct val="0"/>
        </a:spcAft>
        <a:buSzPct val="80000"/>
        <a:buChar char="•"/>
        <a:defRPr>
          <a:solidFill>
            <a:schemeClr val="bg2"/>
          </a:solidFill>
          <a:latin typeface="+mn-lt"/>
          <a:ea typeface="+mn-ea"/>
          <a:cs typeface="ＭＳ Ｐゴシック"/>
        </a:defRPr>
      </a:lvl2pPr>
      <a:lvl3pPr marL="693738" indent="-228600" algn="l" rtl="0" eaLnBrk="0" fontAlgn="base" hangingPunct="0">
        <a:spcBef>
          <a:spcPct val="25000"/>
        </a:spcBef>
        <a:spcAft>
          <a:spcPct val="0"/>
        </a:spcAft>
        <a:buChar char="–"/>
        <a:defRPr>
          <a:solidFill>
            <a:schemeClr val="bg2"/>
          </a:solidFill>
          <a:latin typeface="+mn-lt"/>
          <a:ea typeface="+mn-ea"/>
          <a:cs typeface="ＭＳ Ｐゴシック"/>
        </a:defRPr>
      </a:lvl3pPr>
      <a:lvl4pPr marL="1120775" indent="-228600" algn="l" rtl="0" eaLnBrk="0" fontAlgn="base" hangingPunct="0">
        <a:spcBef>
          <a:spcPct val="25000"/>
        </a:spcBef>
        <a:spcAft>
          <a:spcPct val="0"/>
        </a:spcAft>
        <a:buSzPct val="80000"/>
        <a:buChar char="•"/>
        <a:defRPr>
          <a:solidFill>
            <a:schemeClr val="bg2"/>
          </a:solidFill>
          <a:latin typeface="+mn-lt"/>
          <a:ea typeface="+mn-ea"/>
          <a:cs typeface="ＭＳ Ｐゴシック"/>
        </a:defRPr>
      </a:lvl4pPr>
      <a:lvl5pPr marL="1608138" indent="-228600" algn="l" rtl="0" eaLnBrk="0" fontAlgn="base" hangingPunct="0">
        <a:spcBef>
          <a:spcPct val="25000"/>
        </a:spcBef>
        <a:spcAft>
          <a:spcPct val="0"/>
        </a:spcAft>
        <a:buChar char="–"/>
        <a:defRPr>
          <a:solidFill>
            <a:schemeClr val="bg2"/>
          </a:solidFill>
          <a:latin typeface="+mn-lt"/>
          <a:ea typeface="+mn-ea"/>
          <a:cs typeface="ＭＳ Ｐゴシック"/>
        </a:defRPr>
      </a:lvl5pPr>
      <a:lvl6pPr marL="2065338" indent="-228600" algn="l" rtl="0" fontAlgn="base">
        <a:spcBef>
          <a:spcPct val="25000"/>
        </a:spcBef>
        <a:spcAft>
          <a:spcPct val="0"/>
        </a:spcAft>
        <a:buChar char="–"/>
        <a:defRPr>
          <a:solidFill>
            <a:schemeClr val="bg2"/>
          </a:solidFill>
          <a:latin typeface="+mn-lt"/>
          <a:ea typeface="+mn-ea"/>
        </a:defRPr>
      </a:lvl6pPr>
      <a:lvl7pPr marL="2522538" indent="-228600" algn="l" rtl="0" fontAlgn="base">
        <a:spcBef>
          <a:spcPct val="25000"/>
        </a:spcBef>
        <a:spcAft>
          <a:spcPct val="0"/>
        </a:spcAft>
        <a:buChar char="–"/>
        <a:defRPr>
          <a:solidFill>
            <a:schemeClr val="bg2"/>
          </a:solidFill>
          <a:latin typeface="+mn-lt"/>
          <a:ea typeface="+mn-ea"/>
        </a:defRPr>
      </a:lvl7pPr>
      <a:lvl8pPr marL="2979738" indent="-228600" algn="l" rtl="0" fontAlgn="base">
        <a:spcBef>
          <a:spcPct val="25000"/>
        </a:spcBef>
        <a:spcAft>
          <a:spcPct val="0"/>
        </a:spcAft>
        <a:buChar char="–"/>
        <a:defRPr>
          <a:solidFill>
            <a:schemeClr val="bg2"/>
          </a:solidFill>
          <a:latin typeface="+mn-lt"/>
          <a:ea typeface="+mn-ea"/>
        </a:defRPr>
      </a:lvl8pPr>
      <a:lvl9pPr marL="3436938" indent="-228600" algn="l" rtl="0" fontAlgn="base">
        <a:spcBef>
          <a:spcPct val="25000"/>
        </a:spcBef>
        <a:spcAft>
          <a:spcPct val="0"/>
        </a:spcAft>
        <a:buChar char="–"/>
        <a:defRPr>
          <a:solidFill>
            <a:schemeClr val="bg2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328613" y="328613"/>
            <a:ext cx="8375650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black">
          <a:xfrm>
            <a:off x="354013" y="1738313"/>
            <a:ext cx="8348662" cy="434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63876" name="Rectangle 4"/>
          <p:cNvSpPr>
            <a:spLocks noGrp="1" noChangeArrowheads="1"/>
          </p:cNvSpPr>
          <p:nvPr>
            <p:ph type="sldNum" sz="quarter" idx="4"/>
          </p:nvPr>
        </p:nvSpPr>
        <p:spPr bwMode="black">
          <a:xfrm>
            <a:off x="350838" y="6356350"/>
            <a:ext cx="409575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bg2"/>
                </a:solidFill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fld id="{86934375-0888-48CE-9D1F-1F1A822FE41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63877" name="Rectangle 5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568325" y="6356350"/>
            <a:ext cx="4691063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latin typeface="Verdana" pitchFamily="80" charset="0"/>
                <a:ea typeface="ＭＳ Ｐゴシック" pitchFamily="80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| PRESENTATION TITLE HERE | </a:t>
            </a:r>
            <a:r>
              <a:rPr lang="en-US">
                <a:solidFill>
                  <a:schemeClr val="bg2"/>
                </a:solidFill>
              </a:rPr>
              <a:t>©2010 YMCA of the USA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hlink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hlink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hlink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hlink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chemeClr val="hlink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chemeClr val="hlink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chemeClr val="hlink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chemeClr val="hlink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defRPr>
          <a:solidFill>
            <a:schemeClr val="bg2"/>
          </a:solidFill>
          <a:latin typeface="+mn-lt"/>
          <a:ea typeface="+mn-ea"/>
          <a:cs typeface="+mn-cs"/>
        </a:defRPr>
      </a:lvl1pPr>
      <a:lvl2pPr marL="223838" indent="-222250" algn="l" rtl="0" eaLnBrk="0" fontAlgn="base" hangingPunct="0">
        <a:spcBef>
          <a:spcPct val="100000"/>
        </a:spcBef>
        <a:spcAft>
          <a:spcPct val="0"/>
        </a:spcAft>
        <a:buSzPct val="80000"/>
        <a:buChar char="•"/>
        <a:defRPr>
          <a:solidFill>
            <a:schemeClr val="bg2"/>
          </a:solidFill>
          <a:latin typeface="+mn-lt"/>
          <a:ea typeface="+mn-ea"/>
          <a:cs typeface="ＭＳ Ｐゴシック"/>
        </a:defRPr>
      </a:lvl2pPr>
      <a:lvl3pPr marL="693738" indent="-228600" algn="l" rtl="0" eaLnBrk="0" fontAlgn="base" hangingPunct="0">
        <a:spcBef>
          <a:spcPct val="25000"/>
        </a:spcBef>
        <a:spcAft>
          <a:spcPct val="0"/>
        </a:spcAft>
        <a:buChar char="–"/>
        <a:defRPr>
          <a:solidFill>
            <a:schemeClr val="bg2"/>
          </a:solidFill>
          <a:latin typeface="+mn-lt"/>
          <a:ea typeface="+mn-ea"/>
          <a:cs typeface="ＭＳ Ｐゴシック"/>
        </a:defRPr>
      </a:lvl3pPr>
      <a:lvl4pPr marL="1120775" indent="-228600" algn="l" rtl="0" eaLnBrk="0" fontAlgn="base" hangingPunct="0">
        <a:spcBef>
          <a:spcPct val="25000"/>
        </a:spcBef>
        <a:spcAft>
          <a:spcPct val="0"/>
        </a:spcAft>
        <a:buSzPct val="80000"/>
        <a:buChar char="•"/>
        <a:defRPr>
          <a:solidFill>
            <a:schemeClr val="bg2"/>
          </a:solidFill>
          <a:latin typeface="+mn-lt"/>
          <a:ea typeface="+mn-ea"/>
          <a:cs typeface="ＭＳ Ｐゴシック"/>
        </a:defRPr>
      </a:lvl4pPr>
      <a:lvl5pPr marL="1608138" indent="-228600" algn="l" rtl="0" eaLnBrk="0" fontAlgn="base" hangingPunct="0">
        <a:spcBef>
          <a:spcPct val="25000"/>
        </a:spcBef>
        <a:spcAft>
          <a:spcPct val="0"/>
        </a:spcAft>
        <a:buChar char="–"/>
        <a:defRPr>
          <a:solidFill>
            <a:schemeClr val="bg2"/>
          </a:solidFill>
          <a:latin typeface="+mn-lt"/>
          <a:ea typeface="+mn-ea"/>
          <a:cs typeface="ＭＳ Ｐゴシック"/>
        </a:defRPr>
      </a:lvl5pPr>
      <a:lvl6pPr marL="2065338" indent="-228600" algn="l" rtl="0" fontAlgn="base">
        <a:spcBef>
          <a:spcPct val="25000"/>
        </a:spcBef>
        <a:spcAft>
          <a:spcPct val="0"/>
        </a:spcAft>
        <a:buChar char="–"/>
        <a:defRPr>
          <a:solidFill>
            <a:schemeClr val="bg2"/>
          </a:solidFill>
          <a:latin typeface="+mn-lt"/>
          <a:ea typeface="+mn-ea"/>
        </a:defRPr>
      </a:lvl6pPr>
      <a:lvl7pPr marL="2522538" indent="-228600" algn="l" rtl="0" fontAlgn="base">
        <a:spcBef>
          <a:spcPct val="25000"/>
        </a:spcBef>
        <a:spcAft>
          <a:spcPct val="0"/>
        </a:spcAft>
        <a:buChar char="–"/>
        <a:defRPr>
          <a:solidFill>
            <a:schemeClr val="bg2"/>
          </a:solidFill>
          <a:latin typeface="+mn-lt"/>
          <a:ea typeface="+mn-ea"/>
        </a:defRPr>
      </a:lvl7pPr>
      <a:lvl8pPr marL="2979738" indent="-228600" algn="l" rtl="0" fontAlgn="base">
        <a:spcBef>
          <a:spcPct val="25000"/>
        </a:spcBef>
        <a:spcAft>
          <a:spcPct val="0"/>
        </a:spcAft>
        <a:buChar char="–"/>
        <a:defRPr>
          <a:solidFill>
            <a:schemeClr val="bg2"/>
          </a:solidFill>
          <a:latin typeface="+mn-lt"/>
          <a:ea typeface="+mn-ea"/>
        </a:defRPr>
      </a:lvl8pPr>
      <a:lvl9pPr marL="3436938" indent="-228600" algn="l" rtl="0" fontAlgn="base">
        <a:spcBef>
          <a:spcPct val="25000"/>
        </a:spcBef>
        <a:spcAft>
          <a:spcPct val="0"/>
        </a:spcAft>
        <a:buChar char="–"/>
        <a:defRPr>
          <a:solidFill>
            <a:schemeClr val="bg2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328613" y="328613"/>
            <a:ext cx="8375650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 bwMode="black">
          <a:xfrm>
            <a:off x="354013" y="1736725"/>
            <a:ext cx="8350250" cy="421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67972" name="Rectangle 4"/>
          <p:cNvSpPr>
            <a:spLocks noGrp="1" noChangeArrowheads="1"/>
          </p:cNvSpPr>
          <p:nvPr>
            <p:ph type="sldNum" sz="quarter" idx="4"/>
          </p:nvPr>
        </p:nvSpPr>
        <p:spPr bwMode="black">
          <a:xfrm>
            <a:off x="350838" y="6356350"/>
            <a:ext cx="409575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bg2"/>
                </a:solidFill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fld id="{5EEEAE6A-B26F-4C06-A364-7F5A04AF3EF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67973" name="Rectangle 5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568325" y="6356350"/>
            <a:ext cx="4691063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latin typeface="Verdana" pitchFamily="80" charset="0"/>
                <a:ea typeface="ＭＳ Ｐゴシック" pitchFamily="80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| PRESENTATION TITLE HERE | </a:t>
            </a:r>
            <a:r>
              <a:rPr lang="en-US">
                <a:solidFill>
                  <a:schemeClr val="bg2"/>
                </a:solidFill>
              </a:rPr>
              <a:t>©2010 YMCA of the USA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accent2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accent2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accent2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accent2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chemeClr val="accent2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chemeClr val="accent2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chemeClr val="accent2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chemeClr val="accent2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defRPr>
          <a:solidFill>
            <a:schemeClr val="bg2"/>
          </a:solidFill>
          <a:latin typeface="+mn-lt"/>
          <a:ea typeface="+mn-ea"/>
          <a:cs typeface="+mn-cs"/>
        </a:defRPr>
      </a:lvl1pPr>
      <a:lvl2pPr marL="223838" indent="-222250" algn="l" rtl="0" eaLnBrk="0" fontAlgn="base" hangingPunct="0">
        <a:spcBef>
          <a:spcPct val="100000"/>
        </a:spcBef>
        <a:spcAft>
          <a:spcPct val="0"/>
        </a:spcAft>
        <a:buSzPct val="80000"/>
        <a:buChar char="•"/>
        <a:defRPr>
          <a:solidFill>
            <a:schemeClr val="bg2"/>
          </a:solidFill>
          <a:latin typeface="+mn-lt"/>
          <a:ea typeface="+mn-ea"/>
          <a:cs typeface="ＭＳ Ｐゴシック"/>
        </a:defRPr>
      </a:lvl2pPr>
      <a:lvl3pPr marL="693738" indent="-228600" algn="l" rtl="0" eaLnBrk="0" fontAlgn="base" hangingPunct="0">
        <a:spcBef>
          <a:spcPct val="25000"/>
        </a:spcBef>
        <a:spcAft>
          <a:spcPct val="0"/>
        </a:spcAft>
        <a:buChar char="–"/>
        <a:defRPr>
          <a:solidFill>
            <a:schemeClr val="bg2"/>
          </a:solidFill>
          <a:latin typeface="+mn-lt"/>
          <a:ea typeface="+mn-ea"/>
          <a:cs typeface="ＭＳ Ｐゴシック"/>
        </a:defRPr>
      </a:lvl3pPr>
      <a:lvl4pPr marL="1120775" indent="-228600" algn="l" rtl="0" eaLnBrk="0" fontAlgn="base" hangingPunct="0">
        <a:spcBef>
          <a:spcPct val="25000"/>
        </a:spcBef>
        <a:spcAft>
          <a:spcPct val="0"/>
        </a:spcAft>
        <a:buSzPct val="80000"/>
        <a:buFont typeface="Times" pitchFamily="18" charset="0"/>
        <a:buChar char="•"/>
        <a:defRPr>
          <a:solidFill>
            <a:schemeClr val="bg2"/>
          </a:solidFill>
          <a:latin typeface="+mn-lt"/>
          <a:ea typeface="+mn-ea"/>
          <a:cs typeface="ＭＳ Ｐゴシック"/>
        </a:defRPr>
      </a:lvl4pPr>
      <a:lvl5pPr marL="1608138" indent="-228600" algn="l" rtl="0" eaLnBrk="0" fontAlgn="base" hangingPunct="0">
        <a:spcBef>
          <a:spcPct val="25000"/>
        </a:spcBef>
        <a:spcAft>
          <a:spcPct val="0"/>
        </a:spcAft>
        <a:buChar char="–"/>
        <a:defRPr>
          <a:solidFill>
            <a:schemeClr val="bg2"/>
          </a:solidFill>
          <a:latin typeface="+mn-lt"/>
          <a:ea typeface="+mn-ea"/>
          <a:cs typeface="ＭＳ Ｐゴシック"/>
        </a:defRPr>
      </a:lvl5pPr>
      <a:lvl6pPr marL="2065338" indent="-228600" algn="l" rtl="0" fontAlgn="base">
        <a:spcBef>
          <a:spcPct val="25000"/>
        </a:spcBef>
        <a:spcAft>
          <a:spcPct val="0"/>
        </a:spcAft>
        <a:buChar char="–"/>
        <a:defRPr>
          <a:solidFill>
            <a:schemeClr val="bg2"/>
          </a:solidFill>
          <a:latin typeface="+mn-lt"/>
          <a:ea typeface="+mn-ea"/>
        </a:defRPr>
      </a:lvl6pPr>
      <a:lvl7pPr marL="2522538" indent="-228600" algn="l" rtl="0" fontAlgn="base">
        <a:spcBef>
          <a:spcPct val="25000"/>
        </a:spcBef>
        <a:spcAft>
          <a:spcPct val="0"/>
        </a:spcAft>
        <a:buChar char="–"/>
        <a:defRPr>
          <a:solidFill>
            <a:schemeClr val="bg2"/>
          </a:solidFill>
          <a:latin typeface="+mn-lt"/>
          <a:ea typeface="+mn-ea"/>
        </a:defRPr>
      </a:lvl7pPr>
      <a:lvl8pPr marL="2979738" indent="-228600" algn="l" rtl="0" fontAlgn="base">
        <a:spcBef>
          <a:spcPct val="25000"/>
        </a:spcBef>
        <a:spcAft>
          <a:spcPct val="0"/>
        </a:spcAft>
        <a:buChar char="–"/>
        <a:defRPr>
          <a:solidFill>
            <a:schemeClr val="bg2"/>
          </a:solidFill>
          <a:latin typeface="+mn-lt"/>
          <a:ea typeface="+mn-ea"/>
        </a:defRPr>
      </a:lvl8pPr>
      <a:lvl9pPr marL="3436938" indent="-228600" algn="l" rtl="0" fontAlgn="base">
        <a:spcBef>
          <a:spcPct val="25000"/>
        </a:spcBef>
        <a:spcAft>
          <a:spcPct val="0"/>
        </a:spcAft>
        <a:buChar char="–"/>
        <a:defRPr>
          <a:solidFill>
            <a:schemeClr val="bg2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328613" y="328613"/>
            <a:ext cx="8367712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 bwMode="black">
          <a:xfrm>
            <a:off x="354013" y="1738313"/>
            <a:ext cx="8348662" cy="424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72068" name="Rectangle 4"/>
          <p:cNvSpPr>
            <a:spLocks noGrp="1" noChangeArrowheads="1"/>
          </p:cNvSpPr>
          <p:nvPr>
            <p:ph type="sldNum" sz="quarter" idx="4"/>
          </p:nvPr>
        </p:nvSpPr>
        <p:spPr bwMode="black">
          <a:xfrm>
            <a:off x="350838" y="6356350"/>
            <a:ext cx="409575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bg2"/>
                </a:solidFill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fld id="{B290DA52-5815-4F54-9A76-5DD788F680B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72069" name="Rectangle 5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568325" y="6356350"/>
            <a:ext cx="4691063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latin typeface="Verdana" pitchFamily="80" charset="0"/>
                <a:ea typeface="ＭＳ Ｐゴシック" pitchFamily="80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| PRESENTATION TITLE HERE | </a:t>
            </a:r>
            <a:r>
              <a:rPr lang="en-US">
                <a:solidFill>
                  <a:schemeClr val="bg2"/>
                </a:solidFill>
              </a:rPr>
              <a:t>©2010 YMCA of the USA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defRPr>
          <a:solidFill>
            <a:schemeClr val="bg2"/>
          </a:solidFill>
          <a:latin typeface="+mn-lt"/>
          <a:ea typeface="+mn-ea"/>
          <a:cs typeface="+mn-cs"/>
        </a:defRPr>
      </a:lvl1pPr>
      <a:lvl2pPr marL="223838" indent="-222250" algn="l" rtl="0" eaLnBrk="0" fontAlgn="base" hangingPunct="0">
        <a:spcBef>
          <a:spcPct val="100000"/>
        </a:spcBef>
        <a:spcAft>
          <a:spcPct val="0"/>
        </a:spcAft>
        <a:buSzPct val="80000"/>
        <a:buChar char="•"/>
        <a:defRPr>
          <a:solidFill>
            <a:schemeClr val="bg2"/>
          </a:solidFill>
          <a:latin typeface="+mn-lt"/>
          <a:ea typeface="+mn-ea"/>
          <a:cs typeface="ＭＳ Ｐゴシック"/>
        </a:defRPr>
      </a:lvl2pPr>
      <a:lvl3pPr marL="693738" indent="-228600" algn="l" rtl="0" eaLnBrk="0" fontAlgn="base" hangingPunct="0">
        <a:spcBef>
          <a:spcPct val="25000"/>
        </a:spcBef>
        <a:spcAft>
          <a:spcPct val="0"/>
        </a:spcAft>
        <a:buChar char="–"/>
        <a:defRPr>
          <a:solidFill>
            <a:schemeClr val="bg2"/>
          </a:solidFill>
          <a:latin typeface="+mn-lt"/>
          <a:ea typeface="+mn-ea"/>
          <a:cs typeface="ＭＳ Ｐゴシック"/>
        </a:defRPr>
      </a:lvl3pPr>
      <a:lvl4pPr marL="1120775" indent="-228600" algn="l" rtl="0" eaLnBrk="0" fontAlgn="base" hangingPunct="0">
        <a:spcBef>
          <a:spcPct val="25000"/>
        </a:spcBef>
        <a:spcAft>
          <a:spcPct val="0"/>
        </a:spcAft>
        <a:buSzPct val="80000"/>
        <a:buChar char="•"/>
        <a:defRPr>
          <a:solidFill>
            <a:schemeClr val="bg2"/>
          </a:solidFill>
          <a:latin typeface="+mn-lt"/>
          <a:ea typeface="+mn-ea"/>
          <a:cs typeface="ＭＳ Ｐゴシック"/>
        </a:defRPr>
      </a:lvl4pPr>
      <a:lvl5pPr marL="1608138" indent="-228600" algn="l" rtl="0" eaLnBrk="0" fontAlgn="base" hangingPunct="0">
        <a:spcBef>
          <a:spcPct val="25000"/>
        </a:spcBef>
        <a:spcAft>
          <a:spcPct val="0"/>
        </a:spcAft>
        <a:buChar char="–"/>
        <a:defRPr>
          <a:solidFill>
            <a:schemeClr val="bg2"/>
          </a:solidFill>
          <a:latin typeface="+mn-lt"/>
          <a:ea typeface="+mn-ea"/>
          <a:cs typeface="ＭＳ Ｐゴシック"/>
        </a:defRPr>
      </a:lvl5pPr>
      <a:lvl6pPr marL="2065338" indent="-228600" algn="l" rtl="0" fontAlgn="base">
        <a:spcBef>
          <a:spcPct val="25000"/>
        </a:spcBef>
        <a:spcAft>
          <a:spcPct val="0"/>
        </a:spcAft>
        <a:buChar char="–"/>
        <a:defRPr>
          <a:solidFill>
            <a:schemeClr val="bg2"/>
          </a:solidFill>
          <a:latin typeface="+mn-lt"/>
          <a:ea typeface="+mn-ea"/>
        </a:defRPr>
      </a:lvl6pPr>
      <a:lvl7pPr marL="2522538" indent="-228600" algn="l" rtl="0" fontAlgn="base">
        <a:spcBef>
          <a:spcPct val="25000"/>
        </a:spcBef>
        <a:spcAft>
          <a:spcPct val="0"/>
        </a:spcAft>
        <a:buChar char="–"/>
        <a:defRPr>
          <a:solidFill>
            <a:schemeClr val="bg2"/>
          </a:solidFill>
          <a:latin typeface="+mn-lt"/>
          <a:ea typeface="+mn-ea"/>
        </a:defRPr>
      </a:lvl7pPr>
      <a:lvl8pPr marL="2979738" indent="-228600" algn="l" rtl="0" fontAlgn="base">
        <a:spcBef>
          <a:spcPct val="25000"/>
        </a:spcBef>
        <a:spcAft>
          <a:spcPct val="0"/>
        </a:spcAft>
        <a:buChar char="–"/>
        <a:defRPr>
          <a:solidFill>
            <a:schemeClr val="bg2"/>
          </a:solidFill>
          <a:latin typeface="+mn-lt"/>
          <a:ea typeface="+mn-ea"/>
        </a:defRPr>
      </a:lvl8pPr>
      <a:lvl9pPr marL="3436938" indent="-228600" algn="l" rtl="0" fontAlgn="base">
        <a:spcBef>
          <a:spcPct val="25000"/>
        </a:spcBef>
        <a:spcAft>
          <a:spcPct val="0"/>
        </a:spcAft>
        <a:buChar char="–"/>
        <a:defRPr>
          <a:solidFill>
            <a:schemeClr val="bg2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323850" y="323850"/>
            <a:ext cx="8380413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 bwMode="black">
          <a:xfrm>
            <a:off x="349250" y="1681163"/>
            <a:ext cx="8355013" cy="427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89476" name="Rectangle 4"/>
          <p:cNvSpPr>
            <a:spLocks noGrp="1" noChangeArrowheads="1"/>
          </p:cNvSpPr>
          <p:nvPr>
            <p:ph type="sldNum" sz="quarter" idx="4"/>
          </p:nvPr>
        </p:nvSpPr>
        <p:spPr bwMode="black">
          <a:xfrm>
            <a:off x="346075" y="6348413"/>
            <a:ext cx="409575" cy="38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bg1"/>
                </a:solidFill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fld id="{E4C1F9DF-FB5C-4C2C-B4A1-C03A2CCB12B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89477" name="Rectangle 5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568325" y="6345238"/>
            <a:ext cx="4433888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bg1"/>
                </a:solidFill>
                <a:latin typeface="Verdana" pitchFamily="80" charset="0"/>
                <a:ea typeface="ＭＳ Ｐゴシック" pitchFamily="80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| PRESENTATION TITLE HERE | ©2010 YMCA of the USA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200" b="1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bg1"/>
          </a:solidFill>
          <a:latin typeface="+mn-lt"/>
          <a:ea typeface="+mn-ea"/>
          <a:cs typeface="ＭＳ Ｐゴシック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bg1"/>
          </a:solidFill>
          <a:latin typeface="+mn-lt"/>
          <a:ea typeface="+mn-ea"/>
          <a:cs typeface="ＭＳ Ｐゴシック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bg1"/>
          </a:solidFill>
          <a:latin typeface="+mn-lt"/>
          <a:ea typeface="+mn-ea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bg1"/>
          </a:solidFill>
          <a:latin typeface="+mn-lt"/>
          <a:ea typeface="+mn-ea"/>
          <a:cs typeface="ＭＳ Ｐゴシック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bg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bg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bg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323850" y="323850"/>
            <a:ext cx="8380413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 bwMode="black">
          <a:xfrm>
            <a:off x="349250" y="1684338"/>
            <a:ext cx="8355013" cy="432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95620" name="Rectangle 4"/>
          <p:cNvSpPr>
            <a:spLocks noGrp="1" noChangeArrowheads="1"/>
          </p:cNvSpPr>
          <p:nvPr>
            <p:ph type="sldNum" sz="quarter" idx="4"/>
          </p:nvPr>
        </p:nvSpPr>
        <p:spPr bwMode="black">
          <a:xfrm>
            <a:off x="346075" y="6348413"/>
            <a:ext cx="409575" cy="38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bg1"/>
                </a:solidFill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fld id="{0ED115C0-C761-4774-AB2A-4C1338EC520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95621" name="Rectangle 5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568325" y="6345238"/>
            <a:ext cx="4433888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bg1"/>
                </a:solidFill>
                <a:latin typeface="Verdana" pitchFamily="80" charset="0"/>
                <a:ea typeface="ＭＳ Ｐゴシック" pitchFamily="80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| PRESENTATION TITLE HERE | ©2010 YMCA of the USA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200" b="1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bg1"/>
          </a:solidFill>
          <a:latin typeface="+mn-lt"/>
          <a:ea typeface="+mn-ea"/>
          <a:cs typeface="ＭＳ Ｐゴシック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bg1"/>
          </a:solidFill>
          <a:latin typeface="+mn-lt"/>
          <a:ea typeface="+mn-ea"/>
          <a:cs typeface="ＭＳ Ｐゴシック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bg1"/>
          </a:solidFill>
          <a:latin typeface="+mn-lt"/>
          <a:ea typeface="+mn-ea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bg1"/>
          </a:solidFill>
          <a:latin typeface="+mn-lt"/>
          <a:ea typeface="+mn-ea"/>
          <a:cs typeface="ＭＳ Ｐゴシック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bg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bg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bg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323850" y="323850"/>
            <a:ext cx="8380413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 bwMode="black">
          <a:xfrm>
            <a:off x="349250" y="1685925"/>
            <a:ext cx="8355013" cy="431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00740" name="Rectangle 4"/>
          <p:cNvSpPr>
            <a:spLocks noGrp="1" noChangeArrowheads="1"/>
          </p:cNvSpPr>
          <p:nvPr>
            <p:ph type="sldNum" sz="quarter" idx="4"/>
          </p:nvPr>
        </p:nvSpPr>
        <p:spPr bwMode="black">
          <a:xfrm>
            <a:off x="346075" y="6348413"/>
            <a:ext cx="409575" cy="38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bg1"/>
                </a:solidFill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fld id="{02B2C156-FB60-45EA-B43E-0515F79CA24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00741" name="Rectangle 5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568325" y="6345238"/>
            <a:ext cx="4433888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bg1"/>
                </a:solidFill>
                <a:latin typeface="Verdana" pitchFamily="80" charset="0"/>
                <a:ea typeface="ＭＳ Ｐゴシック" pitchFamily="80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| PRESENTATION TITLE HERE | ©2010 YMCA of the USA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26" r:id="rId3"/>
    <p:sldLayoutId id="2147483827" r:id="rId4"/>
    <p:sldLayoutId id="2147483828" r:id="rId5"/>
    <p:sldLayoutId id="2147483829" r:id="rId6"/>
    <p:sldLayoutId id="2147483830" r:id="rId7"/>
    <p:sldLayoutId id="2147483831" r:id="rId8"/>
    <p:sldLayoutId id="2147483832" r:id="rId9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200" b="1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bg1"/>
          </a:solidFill>
          <a:latin typeface="+mn-lt"/>
          <a:ea typeface="+mn-ea"/>
          <a:cs typeface="ＭＳ Ｐゴシック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bg1"/>
          </a:solidFill>
          <a:latin typeface="+mn-lt"/>
          <a:ea typeface="+mn-ea"/>
          <a:cs typeface="ＭＳ Ｐゴシック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bg1"/>
          </a:solidFill>
          <a:latin typeface="+mn-lt"/>
          <a:ea typeface="+mn-ea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bg1"/>
          </a:solidFill>
          <a:latin typeface="+mn-lt"/>
          <a:ea typeface="+mn-ea"/>
          <a:cs typeface="ＭＳ Ｐゴシック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bg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bg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bg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323850" y="323850"/>
            <a:ext cx="8366125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black">
          <a:xfrm>
            <a:off x="349250" y="1682750"/>
            <a:ext cx="8348663" cy="431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05860" name="Rectangle 4"/>
          <p:cNvSpPr>
            <a:spLocks noGrp="1" noChangeArrowheads="1"/>
          </p:cNvSpPr>
          <p:nvPr>
            <p:ph type="sldNum" sz="quarter" idx="4"/>
          </p:nvPr>
        </p:nvSpPr>
        <p:spPr bwMode="black">
          <a:xfrm>
            <a:off x="346075" y="6348413"/>
            <a:ext cx="409575" cy="38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bg1"/>
                </a:solidFill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fld id="{4CEB8F4B-3F03-4F58-AD33-16CE1D3F388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05861" name="Rectangle 5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568325" y="6345238"/>
            <a:ext cx="4433888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bg1"/>
                </a:solidFill>
                <a:latin typeface="Verdana" pitchFamily="80" charset="0"/>
                <a:ea typeface="ＭＳ Ｐゴシック" pitchFamily="80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| PRESENTATION TITLE HERE | ©2010 YMCA of the USA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200" b="1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bg1"/>
          </a:solidFill>
          <a:latin typeface="+mn-lt"/>
          <a:ea typeface="+mn-ea"/>
          <a:cs typeface="ＭＳ Ｐゴシック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bg1"/>
          </a:solidFill>
          <a:latin typeface="+mn-lt"/>
          <a:ea typeface="+mn-ea"/>
          <a:cs typeface="ＭＳ Ｐゴシック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bg1"/>
          </a:solidFill>
          <a:latin typeface="+mn-lt"/>
          <a:ea typeface="+mn-ea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bg1"/>
          </a:solidFill>
          <a:latin typeface="+mn-lt"/>
          <a:ea typeface="+mn-ea"/>
          <a:cs typeface="ＭＳ Ｐゴシック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bg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bg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bg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Awilkinson@ymcacharlotte.org" TargetMode="External"/><Relationship Id="rId2" Type="http://schemas.openxmlformats.org/officeDocument/2006/relationships/hyperlink" Target="mailto:Yolanda.bynum@ymcacharlotte.org" TargetMode="External"/><Relationship Id="rId1" Type="http://schemas.openxmlformats.org/officeDocument/2006/relationships/slideLayout" Target="../slideLayouts/slideLayout38.xml"/><Relationship Id="rId4" Type="http://schemas.openxmlformats.org/officeDocument/2006/relationships/hyperlink" Target="mailto:Blair.campbell@ymcacharlotte.or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6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Cachet Medium"/>
                <a:ea typeface="ＭＳ Ｐゴシック"/>
                <a:cs typeface="ＭＳ Ｐゴシック"/>
              </a:rPr>
              <a:t>FOR YOUTH DEVELOPMENT</a:t>
            </a:r>
          </a:p>
          <a:p>
            <a:r>
              <a:rPr lang="en-US" smtClean="0">
                <a:latin typeface="Cachet Medium"/>
                <a:ea typeface="ＭＳ Ｐゴシック"/>
                <a:cs typeface="ＭＳ Ｐゴシック"/>
              </a:rPr>
              <a:t>FOR HEALTHY LIVING</a:t>
            </a:r>
          </a:p>
          <a:p>
            <a:r>
              <a:rPr lang="en-US" smtClean="0">
                <a:latin typeface="Cachet Medium"/>
                <a:ea typeface="ＭＳ Ｐゴシック"/>
                <a:cs typeface="ＭＳ Ｐゴシック"/>
              </a:rPr>
              <a:t>FOR SOCIAL RESPONSIBILITY</a:t>
            </a:r>
          </a:p>
        </p:txBody>
      </p:sp>
      <p:sp>
        <p:nvSpPr>
          <p:cNvPr id="95234" name="Rectangle 9"/>
          <p:cNvSpPr>
            <a:spLocks noGrp="1" noChangeArrowheads="1"/>
          </p:cNvSpPr>
          <p:nvPr>
            <p:ph type="ctrTitle"/>
          </p:nvPr>
        </p:nvSpPr>
        <p:spPr>
          <a:xfrm>
            <a:off x="263525" y="2135188"/>
            <a:ext cx="8697913" cy="1638300"/>
          </a:xfrm>
        </p:spPr>
        <p:txBody>
          <a:bodyPr/>
          <a:lstStyle/>
          <a:p>
            <a:pPr eaLnBrk="1" hangingPunct="1"/>
            <a:r>
              <a:rPr lang="en-US" sz="6000" smtClean="0"/>
              <a:t>PUTTING SUCCESS</a:t>
            </a:r>
            <a:br>
              <a:rPr lang="en-US" sz="6000" smtClean="0"/>
            </a:br>
            <a:r>
              <a:rPr lang="en-US" sz="6000" smtClean="0"/>
              <a:t>INTO WORDS</a:t>
            </a:r>
            <a:r>
              <a:rPr lang="en-US" sz="7200" smtClean="0">
                <a:latin typeface="Cachet Bold"/>
              </a:rPr>
              <a:t/>
            </a:r>
            <a:br>
              <a:rPr lang="en-US" sz="7200" smtClean="0">
                <a:latin typeface="Cachet Bold"/>
              </a:rPr>
            </a:br>
            <a:r>
              <a:rPr lang="en-US" sz="3600" smtClean="0">
                <a:solidFill>
                  <a:schemeClr val="tx2"/>
                </a:solidFill>
              </a:rPr>
              <a:t>Y Readers</a:t>
            </a:r>
            <a:r>
              <a:rPr lang="en-US" sz="3200" smtClean="0">
                <a:solidFill>
                  <a:schemeClr val="tx2"/>
                </a:solidFill>
              </a:rPr>
              <a:t> </a:t>
            </a:r>
            <a:r>
              <a:rPr lang="en-US" sz="3200" smtClean="0">
                <a:solidFill>
                  <a:schemeClr val="tx2"/>
                </a:solidFill>
                <a:latin typeface="Cachet Bold"/>
              </a:rPr>
              <a:t/>
            </a:r>
            <a:br>
              <a:rPr lang="en-US" sz="3200" smtClean="0">
                <a:solidFill>
                  <a:schemeClr val="tx2"/>
                </a:solidFill>
                <a:latin typeface="Cachet Bold"/>
              </a:rPr>
            </a:br>
            <a:r>
              <a:rPr lang="en-US" sz="3200" smtClean="0">
                <a:solidFill>
                  <a:schemeClr val="tx2"/>
                </a:solidFill>
              </a:rPr>
              <a:t>Charlotte, NC</a:t>
            </a:r>
            <a:endParaRPr lang="en-US" sz="3200" smtClean="0"/>
          </a:p>
        </p:txBody>
      </p:sp>
      <p:sp>
        <p:nvSpPr>
          <p:cNvPr id="95235" name="Footer Placeholder 4"/>
          <p:cNvSpPr txBox="1">
            <a:spLocks noGrp="1"/>
          </p:cNvSpPr>
          <p:nvPr/>
        </p:nvSpPr>
        <p:spPr bwMode="black">
          <a:xfrm>
            <a:off x="568325" y="6356350"/>
            <a:ext cx="4691063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800"/>
              <a:t>| Y READERS | </a:t>
            </a:r>
            <a:r>
              <a:rPr lang="en-US" sz="800">
                <a:solidFill>
                  <a:schemeClr val="bg2"/>
                </a:solidFill>
              </a:rPr>
              <a:t>©2012 YMCA OF GREATER CHARLOTTE</a:t>
            </a:r>
          </a:p>
        </p:txBody>
      </p:sp>
      <p:pic>
        <p:nvPicPr>
          <p:cNvPr id="95236" name="Picture 10" descr="YReadersSummer2011 0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05463" y="4141788"/>
            <a:ext cx="3084512" cy="231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5237" name="Slide Number Placeholder 3"/>
          <p:cNvSpPr txBox="1">
            <a:spLocks noGrp="1"/>
          </p:cNvSpPr>
          <p:nvPr/>
        </p:nvSpPr>
        <p:spPr bwMode="black">
          <a:xfrm>
            <a:off x="350838" y="6356350"/>
            <a:ext cx="409575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fld id="{3314B47E-EAFF-4695-A7C8-7E1631DEFC0C}" type="slidenum">
              <a:rPr lang="en-US" sz="800">
                <a:solidFill>
                  <a:schemeClr val="bg2"/>
                </a:solidFill>
              </a:rPr>
              <a:pPr eaLnBrk="0" hangingPunct="0"/>
              <a:t>1</a:t>
            </a:fld>
            <a:endParaRPr lang="en-US" sz="800">
              <a:solidFill>
                <a:schemeClr val="bg2"/>
              </a:solidFill>
            </a:endParaRPr>
          </a:p>
        </p:txBody>
      </p:sp>
      <p:pic>
        <p:nvPicPr>
          <p:cNvPr id="95238" name="Picture 11" descr="S:\CDP\Y Readers\Y Readers Pictures\Summer 2011\GOOD Pictures\IMG_513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29263" y="4146550"/>
            <a:ext cx="3106737" cy="233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913" y="279400"/>
            <a:ext cx="7772400" cy="711200"/>
          </a:xfrm>
        </p:spPr>
        <p:txBody>
          <a:bodyPr/>
          <a:lstStyle/>
          <a:p>
            <a:pPr>
              <a:defRPr/>
            </a:pPr>
            <a:r>
              <a:rPr lang="en-US" sz="2600" dirty="0" smtClean="0"/>
              <a:t>SCHOOL AND COMMUNITY ENGAGEMENT</a:t>
            </a:r>
            <a:endParaRPr lang="en-US" sz="2600" dirty="0"/>
          </a:p>
        </p:txBody>
      </p:sp>
      <p:sp>
        <p:nvSpPr>
          <p:cNvPr id="108546" name="Text Placeholder 2"/>
          <p:cNvSpPr>
            <a:spLocks noGrp="1"/>
          </p:cNvSpPr>
          <p:nvPr>
            <p:ph type="body" idx="1"/>
          </p:nvPr>
        </p:nvSpPr>
        <p:spPr>
          <a:xfrm>
            <a:off x="430213" y="1308100"/>
            <a:ext cx="7772400" cy="4089400"/>
          </a:xfrm>
        </p:spPr>
        <p:txBody>
          <a:bodyPr/>
          <a:lstStyle/>
          <a:p>
            <a:r>
              <a:rPr lang="en-US" smtClean="0"/>
              <a:t>Referrals to other support programs within the YMCA and broader community [PAT, Getting Ahead, Social Services]</a:t>
            </a:r>
          </a:p>
          <a:p>
            <a:endParaRPr lang="en-US" smtClean="0"/>
          </a:p>
          <a:p>
            <a:r>
              <a:rPr lang="en-US" smtClean="0"/>
              <a:t>Summer membership at a YMCA branch</a:t>
            </a:r>
          </a:p>
          <a:p>
            <a:endParaRPr lang="en-US" smtClean="0"/>
          </a:p>
          <a:p>
            <a:r>
              <a:rPr lang="en-US" smtClean="0"/>
              <a:t>Workshops focused on advocacy and how to collaborate with school personnel</a:t>
            </a:r>
          </a:p>
          <a:p>
            <a:endParaRPr lang="en-US" smtClean="0"/>
          </a:p>
          <a:p>
            <a:r>
              <a:rPr lang="en-US" smtClean="0"/>
              <a:t>Parent advisory council is currently being formed to determine additional parent needs</a:t>
            </a:r>
          </a:p>
        </p:txBody>
      </p:sp>
      <p:sp>
        <p:nvSpPr>
          <p:cNvPr id="10854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B0024CA-6878-4311-B5DC-E429C1B6B5E2}" type="slidenum">
              <a:rPr lang="en-US" smtClean="0">
                <a:latin typeface="Verdana" pitchFamily="34" charset="0"/>
                <a:ea typeface="ＭＳ Ｐゴシック"/>
                <a:cs typeface="ＭＳ Ｐゴシック"/>
              </a:rPr>
              <a:pPr/>
              <a:t>10</a:t>
            </a:fld>
            <a:endParaRPr lang="en-US" smtClean="0">
              <a:latin typeface="Verdana" pitchFamily="34" charset="0"/>
              <a:ea typeface="ＭＳ Ｐゴシック"/>
              <a:cs typeface="ＭＳ Ｐゴシック"/>
            </a:endParaRPr>
          </a:p>
        </p:txBody>
      </p:sp>
      <p:sp>
        <p:nvSpPr>
          <p:cNvPr id="10854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Verdana" pitchFamily="34" charset="0"/>
                <a:ea typeface="ＭＳ Ｐゴシック"/>
                <a:cs typeface="ＭＳ Ｐゴシック"/>
              </a:rPr>
              <a:t>| Y READERS | </a:t>
            </a:r>
            <a:r>
              <a:rPr lang="en-US" smtClean="0">
                <a:solidFill>
                  <a:schemeClr val="bg2"/>
                </a:solidFill>
                <a:latin typeface="Verdana" pitchFamily="34" charset="0"/>
                <a:ea typeface="ＭＳ Ｐゴシック"/>
                <a:cs typeface="ＭＳ Ｐゴシック"/>
              </a:rPr>
              <a:t>©2012 YMCA OF GREATER CHARLOTTE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Slide Number Placeholder 3"/>
          <p:cNvSpPr txBox="1">
            <a:spLocks noGrp="1"/>
          </p:cNvSpPr>
          <p:nvPr/>
        </p:nvSpPr>
        <p:spPr bwMode="black">
          <a:xfrm>
            <a:off x="350838" y="6356350"/>
            <a:ext cx="409575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fld id="{D404C6DF-0930-4BA6-AD8F-FFE8D7037B3A}" type="slidenum">
              <a:rPr lang="en-US" sz="800">
                <a:solidFill>
                  <a:schemeClr val="bg2"/>
                </a:solidFill>
              </a:rPr>
              <a:pPr eaLnBrk="0" hangingPunct="0"/>
              <a:t>11</a:t>
            </a:fld>
            <a:endParaRPr lang="en-US" sz="800">
              <a:solidFill>
                <a:schemeClr val="bg2"/>
              </a:solidFill>
            </a:endParaRPr>
          </a:p>
        </p:txBody>
      </p:sp>
      <p:sp>
        <p:nvSpPr>
          <p:cNvPr id="10957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PARENT EDUCATION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15913" y="1046163"/>
            <a:ext cx="5110162" cy="5310187"/>
          </a:xfrm>
        </p:spPr>
        <p:txBody>
          <a:bodyPr/>
          <a:lstStyle/>
          <a:p>
            <a:pPr lvl="1">
              <a:lnSpc>
                <a:spcPct val="90000"/>
              </a:lnSpc>
              <a:buFontTx/>
              <a:buNone/>
            </a:pPr>
            <a:r>
              <a:rPr lang="en-US" smtClean="0">
                <a:solidFill>
                  <a:schemeClr val="tx2"/>
                </a:solidFill>
              </a:rPr>
              <a:t>Parent Workshops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1600" b="1" smtClean="0"/>
              <a:t>Topics: 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1200" smtClean="0"/>
              <a:t>	</a:t>
            </a:r>
            <a:r>
              <a:rPr lang="en-US" sz="1400" smtClean="0"/>
              <a:t>Reading strategies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1400" smtClean="0"/>
              <a:t>	Make and take literacy activities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1400" smtClean="0"/>
              <a:t>	Health and wellness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1400" smtClean="0"/>
              <a:t>	Advocating for your child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1400" smtClean="0"/>
              <a:t>	How to help your child if you are not a strong reader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1600" b="1" smtClean="0"/>
              <a:t>Considerations: 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1200" smtClean="0"/>
              <a:t>	</a:t>
            </a:r>
            <a:r>
              <a:rPr lang="en-US" sz="1400" smtClean="0"/>
              <a:t>Time of day		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1400" smtClean="0"/>
              <a:t>	Translation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1400" smtClean="0"/>
              <a:t>	Length of program	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1400" smtClean="0"/>
              <a:t>	Dinner and childcare provided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endParaRPr lang="en-US" sz="1200" smtClean="0"/>
          </a:p>
        </p:txBody>
      </p:sp>
      <p:sp>
        <p:nvSpPr>
          <p:cNvPr id="109572" name="Footer Placeholder 4"/>
          <p:cNvSpPr txBox="1">
            <a:spLocks noGrp="1"/>
          </p:cNvSpPr>
          <p:nvPr/>
        </p:nvSpPr>
        <p:spPr bwMode="black">
          <a:xfrm>
            <a:off x="568325" y="6356350"/>
            <a:ext cx="4691063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800"/>
              <a:t>| Y READERS | </a:t>
            </a:r>
            <a:r>
              <a:rPr lang="en-US" sz="800">
                <a:solidFill>
                  <a:schemeClr val="bg2"/>
                </a:solidFill>
              </a:rPr>
              <a:t>©2012 YMCA OF GREATER CHARLOTTE</a:t>
            </a:r>
          </a:p>
        </p:txBody>
      </p:sp>
      <p:pic>
        <p:nvPicPr>
          <p:cNvPr id="109573" name="Picture 5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68963" y="1992313"/>
            <a:ext cx="2981325" cy="223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713" y="330200"/>
            <a:ext cx="7772400" cy="622300"/>
          </a:xfrm>
        </p:spPr>
        <p:txBody>
          <a:bodyPr/>
          <a:lstStyle/>
          <a:p>
            <a:pPr>
              <a:defRPr/>
            </a:pPr>
            <a:r>
              <a:rPr lang="en-US" sz="2600" dirty="0" smtClean="0"/>
              <a:t>LISTENING TO PARENTS</a:t>
            </a:r>
            <a:endParaRPr lang="en-US" sz="2600" dirty="0"/>
          </a:p>
        </p:txBody>
      </p:sp>
      <p:sp>
        <p:nvSpPr>
          <p:cNvPr id="104451" name="Text Placeholder 2"/>
          <p:cNvSpPr>
            <a:spLocks noGrp="1"/>
          </p:cNvSpPr>
          <p:nvPr>
            <p:ph type="body" idx="1"/>
          </p:nvPr>
        </p:nvSpPr>
        <p:spPr>
          <a:xfrm>
            <a:off x="506413" y="1079500"/>
            <a:ext cx="7772400" cy="42037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YMCA Net Promoter Survey</a:t>
            </a:r>
          </a:p>
          <a:p>
            <a:pPr marL="342900" indent="-342900">
              <a:buFont typeface="Wingdings" pitchFamily="2" charset="2"/>
              <a:buChar char="§"/>
              <a:defRPr/>
            </a:pPr>
            <a:r>
              <a:rPr lang="en-US" sz="1600" dirty="0" smtClean="0"/>
              <a:t>94.3% of parents surveyed would recommend the Y Readers program to a friend or family member </a:t>
            </a:r>
          </a:p>
          <a:p>
            <a:pPr marL="342900" indent="-342900">
              <a:buFont typeface="Wingdings" pitchFamily="2" charset="2"/>
              <a:buChar char="§"/>
              <a:defRPr/>
            </a:pPr>
            <a:r>
              <a:rPr lang="en-US" sz="1600" dirty="0" smtClean="0"/>
              <a:t>“My </a:t>
            </a:r>
            <a:r>
              <a:rPr lang="en-US" sz="1600" dirty="0"/>
              <a:t>kids have taken part in both the after-school and summer programs. Both my kids had a great time with the program. I like the Readers program because my kids are not just playing around, they're having fun, but they're learning too</a:t>
            </a:r>
            <a:r>
              <a:rPr lang="en-US" sz="1600" dirty="0" smtClean="0"/>
              <a:t>.”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Daily communication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Responding to individual family needs </a:t>
            </a:r>
          </a:p>
        </p:txBody>
      </p:sp>
      <p:sp>
        <p:nvSpPr>
          <p:cNvPr id="11059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28D088EE-40B8-4949-8180-C5D9DA10F75A}" type="slidenum">
              <a:rPr lang="en-US" smtClean="0">
                <a:latin typeface="Verdana" pitchFamily="34" charset="0"/>
                <a:ea typeface="ＭＳ Ｐゴシック"/>
                <a:cs typeface="ＭＳ Ｐゴシック"/>
              </a:rPr>
              <a:pPr/>
              <a:t>12</a:t>
            </a:fld>
            <a:endParaRPr lang="en-US" smtClean="0">
              <a:latin typeface="Verdana" pitchFamily="34" charset="0"/>
              <a:ea typeface="ＭＳ Ｐゴシック"/>
              <a:cs typeface="ＭＳ Ｐゴシック"/>
            </a:endParaRPr>
          </a:p>
        </p:txBody>
      </p:sp>
      <p:sp>
        <p:nvSpPr>
          <p:cNvPr id="11059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Verdana" pitchFamily="34" charset="0"/>
                <a:ea typeface="ＭＳ Ｐゴシック"/>
                <a:cs typeface="ＭＳ Ｐゴシック"/>
              </a:rPr>
              <a:t>| Y READERS | </a:t>
            </a:r>
            <a:r>
              <a:rPr lang="en-US" smtClean="0">
                <a:solidFill>
                  <a:schemeClr val="bg2"/>
                </a:solidFill>
                <a:latin typeface="Verdana" pitchFamily="34" charset="0"/>
                <a:ea typeface="ＭＳ Ｐゴシック"/>
                <a:cs typeface="ＭＳ Ｐゴシック"/>
              </a:rPr>
              <a:t>©2012 YMCA OF GREATER CHARLOTTE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THANK YOU! QUESTIONS?</a:t>
            </a:r>
          </a:p>
        </p:txBody>
      </p:sp>
      <p:sp>
        <p:nvSpPr>
          <p:cNvPr id="11161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50838" y="912813"/>
            <a:ext cx="8348662" cy="5106987"/>
          </a:xfrm>
        </p:spPr>
        <p:txBody>
          <a:bodyPr/>
          <a:lstStyle/>
          <a:p>
            <a:r>
              <a:rPr lang="en-US" sz="1600" b="1" smtClean="0"/>
              <a:t>Yolanda R. Bynum</a:t>
            </a:r>
          </a:p>
          <a:p>
            <a:r>
              <a:rPr lang="en-US" sz="1600" smtClean="0"/>
              <a:t>Sr. Program Director of school Age Initiatives, Community Development</a:t>
            </a:r>
          </a:p>
          <a:p>
            <a:r>
              <a:rPr lang="en-US" sz="1600" smtClean="0">
                <a:hlinkClick r:id="rId2"/>
              </a:rPr>
              <a:t>Yolanda.bynum@ymcacharlotte.org</a:t>
            </a:r>
            <a:endParaRPr lang="en-US" sz="1600" smtClean="0"/>
          </a:p>
          <a:p>
            <a:r>
              <a:rPr lang="en-US" sz="1600" smtClean="0"/>
              <a:t>704-716-6364</a:t>
            </a:r>
          </a:p>
          <a:p>
            <a:endParaRPr lang="en-US" sz="1600" smtClean="0"/>
          </a:p>
          <a:p>
            <a:r>
              <a:rPr lang="en-US" sz="1600" b="1" smtClean="0"/>
              <a:t>Amanda Wilkinson</a:t>
            </a:r>
          </a:p>
          <a:p>
            <a:r>
              <a:rPr lang="en-US" sz="1600" smtClean="0"/>
              <a:t>Program Coordinator of School Age Initiatives, Community Development </a:t>
            </a:r>
          </a:p>
          <a:p>
            <a:r>
              <a:rPr lang="en-US" sz="1600" smtClean="0">
                <a:hlinkClick r:id="rId3"/>
              </a:rPr>
              <a:t>Awilkinson@ymcacharlotte.org</a:t>
            </a:r>
            <a:endParaRPr lang="en-US" sz="1600" smtClean="0"/>
          </a:p>
          <a:p>
            <a:r>
              <a:rPr lang="en-US" sz="1600" smtClean="0"/>
              <a:t>704-716-6307</a:t>
            </a:r>
          </a:p>
          <a:p>
            <a:endParaRPr lang="en-US" sz="1600" smtClean="0"/>
          </a:p>
          <a:p>
            <a:r>
              <a:rPr lang="en-US" sz="1600" b="1" smtClean="0"/>
              <a:t>Blair Campbell</a:t>
            </a:r>
          </a:p>
          <a:p>
            <a:r>
              <a:rPr lang="en-US" sz="1600" smtClean="0"/>
              <a:t>Resource Coordinator, Community Development</a:t>
            </a:r>
          </a:p>
          <a:p>
            <a:r>
              <a:rPr lang="en-US" sz="1600" smtClean="0">
                <a:hlinkClick r:id="rId4"/>
              </a:rPr>
              <a:t>Blair.campbell@ymcacharlotte.org</a:t>
            </a:r>
            <a:endParaRPr lang="en-US" sz="1600" smtClean="0"/>
          </a:p>
          <a:p>
            <a:r>
              <a:rPr lang="en-US" sz="1600" smtClean="0"/>
              <a:t>704-716-6365</a:t>
            </a:r>
          </a:p>
        </p:txBody>
      </p:sp>
      <p:sp>
        <p:nvSpPr>
          <p:cNvPr id="111619" name="Footer Placeholder 4"/>
          <p:cNvSpPr txBox="1">
            <a:spLocks noGrp="1"/>
          </p:cNvSpPr>
          <p:nvPr/>
        </p:nvSpPr>
        <p:spPr bwMode="black">
          <a:xfrm>
            <a:off x="568325" y="6356350"/>
            <a:ext cx="4691063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800"/>
              <a:t>| Y READERS | </a:t>
            </a:r>
            <a:r>
              <a:rPr lang="en-US" sz="800">
                <a:solidFill>
                  <a:schemeClr val="bg2"/>
                </a:solidFill>
              </a:rPr>
              <a:t>©2012 YMCA OF GREATER CHARLOTTE</a:t>
            </a:r>
          </a:p>
        </p:txBody>
      </p:sp>
      <p:sp>
        <p:nvSpPr>
          <p:cNvPr id="111620" name="Slide Number Placeholder 3"/>
          <p:cNvSpPr txBox="1">
            <a:spLocks noGrp="1"/>
          </p:cNvSpPr>
          <p:nvPr/>
        </p:nvSpPr>
        <p:spPr bwMode="black">
          <a:xfrm>
            <a:off x="350838" y="6356350"/>
            <a:ext cx="409575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fld id="{BD3FC5A5-EC61-4D3B-AD15-7E6146A17D65}" type="slidenum">
              <a:rPr lang="en-US" sz="800">
                <a:solidFill>
                  <a:schemeClr val="bg2"/>
                </a:solidFill>
              </a:rPr>
              <a:pPr eaLnBrk="0" hangingPunct="0"/>
              <a:t>13</a:t>
            </a:fld>
            <a:endParaRPr lang="en-US" sz="80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9BA10B05-D2CB-45B5-90E5-F449A34E32CA}" type="slidenum">
              <a:rPr lang="en-US" smtClean="0">
                <a:latin typeface="Verdana" pitchFamily="34" charset="0"/>
                <a:ea typeface="ＭＳ Ｐゴシック"/>
                <a:cs typeface="ＭＳ Ｐゴシック"/>
              </a:rPr>
              <a:pPr/>
              <a:t>2</a:t>
            </a:fld>
            <a:endParaRPr lang="en-US" smtClean="0">
              <a:latin typeface="Verdana" pitchFamily="34" charset="0"/>
              <a:ea typeface="ＭＳ Ｐゴシック"/>
              <a:cs typeface="ＭＳ Ｐゴシック"/>
            </a:endParaRPr>
          </a:p>
        </p:txBody>
      </p:sp>
      <p:sp>
        <p:nvSpPr>
          <p:cNvPr id="9728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Verdana" pitchFamily="34" charset="0"/>
                <a:ea typeface="ＭＳ Ｐゴシック"/>
                <a:cs typeface="ＭＳ Ｐゴシック"/>
              </a:rPr>
              <a:t>| Y READERS | </a:t>
            </a:r>
            <a:r>
              <a:rPr lang="en-US" smtClean="0">
                <a:solidFill>
                  <a:schemeClr val="bg2"/>
                </a:solidFill>
                <a:latin typeface="Verdana" pitchFamily="34" charset="0"/>
                <a:ea typeface="ＭＳ Ｐゴシック"/>
                <a:cs typeface="ＭＳ Ｐゴシック"/>
              </a:rPr>
              <a:t>©2012 YMCA OF GREATER CHARLOTTE</a:t>
            </a:r>
          </a:p>
        </p:txBody>
      </p:sp>
      <p:sp>
        <p:nvSpPr>
          <p:cNvPr id="97283" name="Rectangle 2"/>
          <p:cNvSpPr>
            <a:spLocks noGrp="1" noChangeArrowheads="1"/>
          </p:cNvSpPr>
          <p:nvPr>
            <p:ph type="title"/>
          </p:nvPr>
        </p:nvSpPr>
        <p:spPr>
          <a:xfrm>
            <a:off x="328613" y="328613"/>
            <a:ext cx="8367712" cy="844550"/>
          </a:xfrm>
        </p:spPr>
        <p:txBody>
          <a:bodyPr/>
          <a:lstStyle/>
          <a:p>
            <a:pPr eaLnBrk="1" hangingPunct="1"/>
            <a:r>
              <a:rPr lang="en-US" sz="2600" cap="none" smtClean="0"/>
              <a:t>PROGRAM OVERVIEW</a:t>
            </a:r>
          </a:p>
        </p:txBody>
      </p:sp>
      <p:sp>
        <p:nvSpPr>
          <p:cNvPr id="942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38625" y="1039813"/>
            <a:ext cx="4489450" cy="5551487"/>
          </a:xfrm>
        </p:spPr>
        <p:txBody>
          <a:bodyPr anchor="t"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1600" b="1" dirty="0" smtClean="0">
                <a:solidFill>
                  <a:srgbClr val="C6168D"/>
                </a:solidFill>
              </a:rPr>
              <a:t>Purpose</a:t>
            </a:r>
          </a:p>
          <a:p>
            <a:pPr marL="223838" lvl="1" indent="-222250" eaLnBrk="1" hangingPunct="1">
              <a:lnSpc>
                <a:spcPct val="90000"/>
              </a:lnSpc>
              <a:buFontTx/>
              <a:buChar char="•"/>
              <a:defRPr/>
            </a:pPr>
            <a:r>
              <a:rPr lang="en-US" sz="1400" dirty="0" smtClean="0"/>
              <a:t>To improve the literacy skills and self-confidence of students currently reading below grade level. </a:t>
            </a:r>
          </a:p>
          <a:p>
            <a:pPr marL="1588" lvl="1" eaLnBrk="1" hangingPunct="1">
              <a:lnSpc>
                <a:spcPct val="90000"/>
              </a:lnSpc>
              <a:defRPr/>
            </a:pPr>
            <a:r>
              <a:rPr lang="en-US" sz="1600" b="1" dirty="0" smtClean="0">
                <a:solidFill>
                  <a:srgbClr val="C6168D"/>
                </a:solidFill>
              </a:rPr>
              <a:t>Origin and History </a:t>
            </a:r>
          </a:p>
          <a:p>
            <a:pPr marL="223838" lvl="1" indent="-222250" eaLnBrk="1" hangingPunct="1">
              <a:lnSpc>
                <a:spcPct val="90000"/>
              </a:lnSpc>
              <a:buFontTx/>
              <a:buChar char="•"/>
              <a:defRPr/>
            </a:pPr>
            <a:r>
              <a:rPr lang="en-US" sz="1400" dirty="0" smtClean="0"/>
              <a:t>The program began in the summer of 1999 as Project Starfish by the YMCA of Greater Charlotte in partnership with Charlotte-Mecklenburg Schools. </a:t>
            </a:r>
          </a:p>
          <a:p>
            <a:pPr marL="223838" lvl="1" indent="-222250" eaLnBrk="1" hangingPunct="1">
              <a:lnSpc>
                <a:spcPct val="90000"/>
              </a:lnSpc>
              <a:buFontTx/>
              <a:buChar char="•"/>
              <a:defRPr/>
            </a:pPr>
            <a:r>
              <a:rPr lang="en-US" sz="1400" dirty="0" smtClean="0"/>
              <a:t>The program has grown from serving 40 students in one school to serving nearly 500</a:t>
            </a:r>
            <a:r>
              <a:rPr lang="en-US" sz="1400" b="1" i="1" u="sng" dirty="0" smtClean="0"/>
              <a:t> </a:t>
            </a:r>
            <a:r>
              <a:rPr lang="en-US" sz="1400" dirty="0" smtClean="0"/>
              <a:t>students across three school districts. </a:t>
            </a:r>
          </a:p>
          <a:p>
            <a:pPr marL="223838" lvl="1" indent="-222250" eaLnBrk="1" hangingPunct="1">
              <a:lnSpc>
                <a:spcPct val="90000"/>
              </a:lnSpc>
              <a:buFontTx/>
              <a:buChar char="•"/>
              <a:defRPr/>
            </a:pPr>
            <a:r>
              <a:rPr lang="en-US" sz="1400" dirty="0" smtClean="0"/>
              <a:t>Y Readers expanded in 2004 to include afterschool programming. </a:t>
            </a:r>
          </a:p>
          <a:p>
            <a:pPr marL="1588" lvl="1" eaLnBrk="1" hangingPunct="1">
              <a:lnSpc>
                <a:spcPct val="90000"/>
              </a:lnSpc>
              <a:defRPr/>
            </a:pPr>
            <a:r>
              <a:rPr lang="en-US" sz="1600" b="1" dirty="0" smtClean="0">
                <a:solidFill>
                  <a:srgbClr val="C6168D"/>
                </a:solidFill>
              </a:rPr>
              <a:t>Collaboration</a:t>
            </a:r>
          </a:p>
          <a:p>
            <a:pPr marL="223838" lvl="1" indent="-222250" eaLnBrk="1" hangingPunct="1">
              <a:spcBef>
                <a:spcPts val="0"/>
              </a:spcBef>
              <a:buFontTx/>
              <a:buChar char="•"/>
              <a:defRPr/>
            </a:pPr>
            <a:endParaRPr lang="en-US" sz="1400" dirty="0" smtClean="0"/>
          </a:p>
          <a:p>
            <a:pPr marL="223838" lvl="1" indent="-222250" eaLnBrk="1" hangingPunct="1">
              <a:spcBef>
                <a:spcPts val="0"/>
              </a:spcBef>
              <a:buFontTx/>
              <a:buChar char="•"/>
              <a:defRPr/>
            </a:pPr>
            <a:r>
              <a:rPr lang="en-US" sz="1400" dirty="0" smtClean="0"/>
              <a:t>Y Readers involves the collaboration of school districts, school administrators, YMCA branches, funders, parents, staff, and community volunteers.</a:t>
            </a:r>
          </a:p>
          <a:p>
            <a:pPr marL="223838" lvl="1" indent="-222250" eaLnBrk="1" hangingPunct="1">
              <a:lnSpc>
                <a:spcPct val="90000"/>
              </a:lnSpc>
              <a:buFontTx/>
              <a:buChar char="•"/>
              <a:defRPr/>
            </a:pPr>
            <a:endParaRPr lang="en-US" sz="1400" dirty="0" smtClean="0"/>
          </a:p>
        </p:txBody>
      </p:sp>
      <p:pic>
        <p:nvPicPr>
          <p:cNvPr id="97285" name="Picture 10" descr="IMG_540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9638" y="1454150"/>
            <a:ext cx="2125662" cy="159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286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95388" y="3540125"/>
            <a:ext cx="1554162" cy="233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Slide Number Placeholder 3"/>
          <p:cNvSpPr txBox="1">
            <a:spLocks noGrp="1"/>
          </p:cNvSpPr>
          <p:nvPr/>
        </p:nvSpPr>
        <p:spPr bwMode="black">
          <a:xfrm>
            <a:off x="350838" y="6356350"/>
            <a:ext cx="409575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fld id="{37C10DEF-3D82-4CE6-B14B-EE670D5973F0}" type="slidenum">
              <a:rPr lang="en-US" sz="800">
                <a:solidFill>
                  <a:schemeClr val="bg2"/>
                </a:solidFill>
              </a:rPr>
              <a:pPr eaLnBrk="0" hangingPunct="0"/>
              <a:t>3</a:t>
            </a:fld>
            <a:endParaRPr lang="en-US" sz="800">
              <a:solidFill>
                <a:schemeClr val="bg2"/>
              </a:solidFill>
            </a:endParaRPr>
          </a:p>
        </p:txBody>
      </p:sp>
      <p:sp>
        <p:nvSpPr>
          <p:cNvPr id="993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50838" y="290513"/>
            <a:ext cx="8367712" cy="844550"/>
          </a:xfrm>
        </p:spPr>
        <p:txBody>
          <a:bodyPr/>
          <a:lstStyle/>
          <a:p>
            <a:r>
              <a:rPr lang="en-US" smtClean="0"/>
              <a:t>PROGRAM COMPONENTS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28638" y="914400"/>
            <a:ext cx="8475662" cy="5254625"/>
          </a:xfrm>
        </p:spPr>
        <p:txBody>
          <a:bodyPr/>
          <a:lstStyle/>
          <a:p>
            <a:pPr marL="0" indent="0">
              <a:lnSpc>
                <a:spcPct val="90000"/>
              </a:lnSpc>
            </a:pPr>
            <a:r>
              <a:rPr lang="en-US" b="1" smtClean="0">
                <a:solidFill>
                  <a:srgbClr val="C6168D"/>
                </a:solidFill>
              </a:rPr>
              <a:t>Literacy Support</a:t>
            </a:r>
          </a:p>
          <a:p>
            <a:pPr lvl="1">
              <a:lnSpc>
                <a:spcPct val="90000"/>
              </a:lnSpc>
            </a:pPr>
            <a:r>
              <a:rPr lang="en-US" sz="1600" smtClean="0"/>
              <a:t>Y Readers follows the </a:t>
            </a:r>
            <a:r>
              <a:rPr lang="en-US" sz="1600" i="1" smtClean="0"/>
              <a:t>Four-Blocks</a:t>
            </a:r>
            <a:r>
              <a:rPr lang="en-US" sz="1600" smtClean="0"/>
              <a:t> literacy model which includes Guided Reading, Self-Selected Reading, Writing, and Working with Words. </a:t>
            </a:r>
          </a:p>
          <a:p>
            <a:pPr lvl="1">
              <a:lnSpc>
                <a:spcPct val="90000"/>
              </a:lnSpc>
            </a:pPr>
            <a:r>
              <a:rPr lang="en-US" sz="1600" smtClean="0"/>
              <a:t>During the afterschool program, students receive 80-100 minutes of literacy instruction three days per week. </a:t>
            </a:r>
          </a:p>
          <a:p>
            <a:pPr lvl="1">
              <a:lnSpc>
                <a:spcPct val="90000"/>
              </a:lnSpc>
            </a:pPr>
            <a:r>
              <a:rPr lang="en-US" sz="1600" smtClean="0"/>
              <a:t>Certified teachers and teacher assistants are responsible for planning and implementing lessons that follow the Four-Blocks framework. Teachers strive to teach literacy skills in creative ways to ensure that students are engaged in learning. 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b="1" smtClean="0">
                <a:solidFill>
                  <a:srgbClr val="C6168D"/>
                </a:solidFill>
              </a:rPr>
              <a:t>Enrichment Activities</a:t>
            </a:r>
          </a:p>
          <a:p>
            <a:pPr lvl="1">
              <a:lnSpc>
                <a:spcPct val="90000"/>
              </a:lnSpc>
            </a:pPr>
            <a:r>
              <a:rPr lang="en-US" sz="1600" smtClean="0"/>
              <a:t>Enrichment activities are a core part of the Y Readers program. </a:t>
            </a:r>
          </a:p>
          <a:p>
            <a:pPr lvl="2">
              <a:lnSpc>
                <a:spcPct val="90000"/>
              </a:lnSpc>
            </a:pPr>
            <a:r>
              <a:rPr lang="en-US" sz="1600" smtClean="0"/>
              <a:t>Swimming </a:t>
            </a:r>
          </a:p>
          <a:p>
            <a:pPr lvl="2">
              <a:lnSpc>
                <a:spcPct val="90000"/>
              </a:lnSpc>
            </a:pPr>
            <a:r>
              <a:rPr lang="en-US" sz="1600" smtClean="0"/>
              <a:t>Health Education</a:t>
            </a:r>
          </a:p>
          <a:p>
            <a:pPr lvl="2">
              <a:lnSpc>
                <a:spcPct val="90000"/>
              </a:lnSpc>
            </a:pPr>
            <a:r>
              <a:rPr lang="en-US" sz="1600" smtClean="0"/>
              <a:t>Art, Music, and Drama </a:t>
            </a:r>
          </a:p>
          <a:p>
            <a:pPr lvl="2">
              <a:lnSpc>
                <a:spcPct val="90000"/>
              </a:lnSpc>
            </a:pPr>
            <a:r>
              <a:rPr lang="en-US" sz="1600" smtClean="0"/>
              <a:t>Character Education</a:t>
            </a:r>
          </a:p>
          <a:p>
            <a:pPr lvl="2">
              <a:lnSpc>
                <a:spcPct val="90000"/>
              </a:lnSpc>
            </a:pPr>
            <a:r>
              <a:rPr lang="en-US" sz="1600" smtClean="0"/>
              <a:t>Science</a:t>
            </a:r>
          </a:p>
          <a:p>
            <a:pPr lvl="1">
              <a:lnSpc>
                <a:spcPct val="90000"/>
              </a:lnSpc>
            </a:pPr>
            <a:endParaRPr lang="en-US" sz="1600" smtClean="0"/>
          </a:p>
        </p:txBody>
      </p:sp>
      <p:sp>
        <p:nvSpPr>
          <p:cNvPr id="99332" name="Footer Placeholder 4"/>
          <p:cNvSpPr txBox="1">
            <a:spLocks noGrp="1"/>
          </p:cNvSpPr>
          <p:nvPr/>
        </p:nvSpPr>
        <p:spPr bwMode="black">
          <a:xfrm>
            <a:off x="568325" y="6356350"/>
            <a:ext cx="4691063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800"/>
              <a:t>| Y READERS | </a:t>
            </a:r>
            <a:r>
              <a:rPr lang="en-US" sz="800">
                <a:solidFill>
                  <a:schemeClr val="bg2"/>
                </a:solidFill>
              </a:rPr>
              <a:t>©2012 YMCA OF GREATER CHARLOTTE</a:t>
            </a:r>
          </a:p>
        </p:txBody>
      </p:sp>
      <p:pic>
        <p:nvPicPr>
          <p:cNvPr id="99333" name="Picture 11" descr="IMG_539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0300" y="4784725"/>
            <a:ext cx="2674938" cy="200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013" y="317500"/>
            <a:ext cx="7772400" cy="685800"/>
          </a:xfrm>
        </p:spPr>
        <p:txBody>
          <a:bodyPr/>
          <a:lstStyle/>
          <a:p>
            <a:pPr>
              <a:defRPr/>
            </a:pPr>
            <a:r>
              <a:rPr lang="en-US" sz="2600" dirty="0" smtClean="0"/>
              <a:t>Program impact</a:t>
            </a:r>
            <a:endParaRPr lang="en-US" sz="2600" dirty="0"/>
          </a:p>
        </p:txBody>
      </p:sp>
      <p:sp>
        <p:nvSpPr>
          <p:cNvPr id="101378" name="Text Placeholder 2"/>
          <p:cNvSpPr>
            <a:spLocks noGrp="1"/>
          </p:cNvSpPr>
          <p:nvPr>
            <p:ph type="body" idx="1"/>
          </p:nvPr>
        </p:nvSpPr>
        <p:spPr>
          <a:xfrm>
            <a:off x="660400" y="1168400"/>
            <a:ext cx="7885113" cy="4165600"/>
          </a:xfrm>
        </p:spPr>
        <p:txBody>
          <a:bodyPr/>
          <a:lstStyle/>
          <a:p>
            <a:r>
              <a:rPr lang="en-US" sz="1800" smtClean="0"/>
              <a:t>This past summer 456 students completed the six-week literacy program at 13 sites.</a:t>
            </a:r>
          </a:p>
          <a:p>
            <a:endParaRPr lang="en-US" sz="1800" smtClean="0"/>
          </a:p>
          <a:p>
            <a:r>
              <a:rPr lang="en-US" sz="1800" smtClean="0"/>
              <a:t>We are currently serving</a:t>
            </a:r>
            <a:r>
              <a:rPr lang="en-US" sz="1800" i="1" smtClean="0"/>
              <a:t> </a:t>
            </a:r>
            <a:r>
              <a:rPr lang="en-US" sz="1800" smtClean="0"/>
              <a:t>192</a:t>
            </a:r>
            <a:r>
              <a:rPr lang="en-US" sz="1800" i="1" smtClean="0"/>
              <a:t> </a:t>
            </a:r>
            <a:r>
              <a:rPr lang="en-US" sz="1800" smtClean="0"/>
              <a:t>students at six school sites in the afterschool program. </a:t>
            </a:r>
          </a:p>
          <a:p>
            <a:endParaRPr lang="en-US" sz="1800" smtClean="0"/>
          </a:p>
          <a:p>
            <a:r>
              <a:rPr lang="en-US" sz="1800" smtClean="0"/>
              <a:t>Students raised their reading proficiency scores by an average of 6 months during the 2011-2012 afterschool program. </a:t>
            </a:r>
          </a:p>
          <a:p>
            <a:endParaRPr lang="en-US" sz="1800" smtClean="0"/>
          </a:p>
          <a:p>
            <a:r>
              <a:rPr lang="en-US" sz="1800" smtClean="0"/>
              <a:t>Students raised their reading proficiency scores by an average of 3 months during the summer of 2012. 88% of students maintained or improved their reading level.  </a:t>
            </a:r>
          </a:p>
        </p:txBody>
      </p:sp>
      <p:sp>
        <p:nvSpPr>
          <p:cNvPr id="10137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665F01A7-AF58-45A1-ABA1-E6650E8A9CB6}" type="slidenum">
              <a:rPr lang="en-US" smtClean="0">
                <a:latin typeface="Verdana" pitchFamily="34" charset="0"/>
                <a:ea typeface="ＭＳ Ｐゴシック"/>
                <a:cs typeface="ＭＳ Ｐゴシック"/>
              </a:rPr>
              <a:pPr/>
              <a:t>4</a:t>
            </a:fld>
            <a:endParaRPr lang="en-US" smtClean="0">
              <a:latin typeface="Verdana" pitchFamily="34" charset="0"/>
              <a:ea typeface="ＭＳ Ｐゴシック"/>
              <a:cs typeface="ＭＳ Ｐゴシック"/>
            </a:endParaRPr>
          </a:p>
        </p:txBody>
      </p:sp>
      <p:sp>
        <p:nvSpPr>
          <p:cNvPr id="10138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Verdana" pitchFamily="34" charset="0"/>
                <a:ea typeface="ＭＳ Ｐゴシック"/>
                <a:cs typeface="ＭＳ Ｐゴシック"/>
              </a:rPr>
              <a:t>| Y READERS | </a:t>
            </a:r>
            <a:r>
              <a:rPr lang="en-US" smtClean="0">
                <a:solidFill>
                  <a:schemeClr val="bg2"/>
                </a:solidFill>
                <a:latin typeface="Verdana" pitchFamily="34" charset="0"/>
                <a:ea typeface="ＭＳ Ｐゴシック"/>
                <a:cs typeface="ＭＳ Ｐゴシック"/>
              </a:rPr>
              <a:t>©2012 YMCA OF GREATER CHARLOTTE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THE POPULATION WE SERVE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84513" y="1039813"/>
            <a:ext cx="5872162" cy="5221287"/>
          </a:xfrm>
        </p:spPr>
        <p:txBody>
          <a:bodyPr/>
          <a:lstStyle/>
          <a:p>
            <a:pPr>
              <a:lnSpc>
                <a:spcPct val="90000"/>
              </a:lnSpc>
              <a:buFontTx/>
              <a:buChar char="•"/>
              <a:defRPr/>
            </a:pPr>
            <a:r>
              <a:rPr lang="en-US" sz="1600" dirty="0" smtClean="0"/>
              <a:t>Y Readers afterschool sites are located in Title I schools across the greater Charlotte region (75% or more are considered economically disadvantaged).</a:t>
            </a:r>
          </a:p>
          <a:p>
            <a:pPr marL="0" indent="0">
              <a:lnSpc>
                <a:spcPct val="90000"/>
              </a:lnSpc>
              <a:defRPr/>
            </a:pPr>
            <a:endParaRPr lang="en-US" sz="1600" dirty="0" smtClean="0"/>
          </a:p>
          <a:p>
            <a:pPr>
              <a:lnSpc>
                <a:spcPct val="90000"/>
              </a:lnSpc>
              <a:buFontTx/>
              <a:buChar char="•"/>
              <a:defRPr/>
            </a:pPr>
            <a:r>
              <a:rPr lang="en-US" sz="1600" dirty="0" smtClean="0"/>
              <a:t>Students are selected by teachers and principals based upon academic need. The program targets “strategic” students that need an additional push in literacy skills to perform on grade level.</a:t>
            </a:r>
          </a:p>
          <a:p>
            <a:pPr marL="0" indent="0">
              <a:lnSpc>
                <a:spcPct val="90000"/>
              </a:lnSpc>
              <a:defRPr/>
            </a:pPr>
            <a:endParaRPr lang="en-US" sz="1600" dirty="0" smtClean="0"/>
          </a:p>
          <a:p>
            <a:pPr>
              <a:lnSpc>
                <a:spcPct val="90000"/>
              </a:lnSpc>
              <a:buFontTx/>
              <a:buChar char="•"/>
              <a:defRPr/>
            </a:pPr>
            <a:r>
              <a:rPr lang="en-US" sz="1600" dirty="0" smtClean="0"/>
              <a:t>We currently serve 1</a:t>
            </a:r>
            <a:r>
              <a:rPr lang="en-US" sz="1600" baseline="30000" dirty="0" smtClean="0"/>
              <a:t>st</a:t>
            </a:r>
            <a:r>
              <a:rPr lang="en-US" sz="1600" dirty="0" smtClean="0"/>
              <a:t> , 2</a:t>
            </a:r>
            <a:r>
              <a:rPr lang="en-US" sz="1600" baseline="30000" dirty="0" smtClean="0"/>
              <a:t>nd</a:t>
            </a:r>
            <a:r>
              <a:rPr lang="en-US" sz="1600" dirty="0" smtClean="0"/>
              <a:t>, and 3</a:t>
            </a:r>
            <a:r>
              <a:rPr lang="en-US" sz="1600" baseline="30000" dirty="0" smtClean="0"/>
              <a:t>rd</a:t>
            </a:r>
            <a:r>
              <a:rPr lang="en-US" sz="1600" dirty="0" smtClean="0"/>
              <a:t> grade students.</a:t>
            </a:r>
          </a:p>
          <a:p>
            <a:pPr>
              <a:lnSpc>
                <a:spcPct val="90000"/>
              </a:lnSpc>
              <a:buFontTx/>
              <a:buChar char="•"/>
              <a:defRPr/>
            </a:pPr>
            <a:endParaRPr lang="en-US" sz="1600" dirty="0"/>
          </a:p>
          <a:p>
            <a:pPr>
              <a:lnSpc>
                <a:spcPct val="90000"/>
              </a:lnSpc>
              <a:buFontTx/>
              <a:buChar char="•"/>
              <a:defRPr/>
            </a:pPr>
            <a:r>
              <a:rPr lang="en-US" sz="1600" dirty="0" smtClean="0"/>
              <a:t>Based upon economic and family situations, many students that we serve live in unstable housing situations. </a:t>
            </a:r>
          </a:p>
          <a:p>
            <a:pPr>
              <a:lnSpc>
                <a:spcPct val="90000"/>
              </a:lnSpc>
              <a:buFontTx/>
              <a:buChar char="•"/>
              <a:defRPr/>
            </a:pPr>
            <a:endParaRPr lang="en-US" sz="1600" dirty="0"/>
          </a:p>
          <a:p>
            <a:pPr>
              <a:lnSpc>
                <a:spcPct val="90000"/>
              </a:lnSpc>
              <a:buFontTx/>
              <a:buChar char="•"/>
              <a:defRPr/>
            </a:pPr>
            <a:r>
              <a:rPr lang="en-US" sz="1600" dirty="0" smtClean="0"/>
              <a:t>Each year, the number of second language learners increases in the community and within our program. </a:t>
            </a:r>
          </a:p>
          <a:p>
            <a:pPr marL="0" indent="0">
              <a:lnSpc>
                <a:spcPct val="90000"/>
              </a:lnSpc>
              <a:defRPr/>
            </a:pPr>
            <a:endParaRPr lang="en-US" dirty="0" smtClean="0"/>
          </a:p>
        </p:txBody>
      </p:sp>
      <p:sp>
        <p:nvSpPr>
          <p:cNvPr id="102403" name="Footer Placeholder 4"/>
          <p:cNvSpPr txBox="1">
            <a:spLocks noGrp="1"/>
          </p:cNvSpPr>
          <p:nvPr/>
        </p:nvSpPr>
        <p:spPr bwMode="black">
          <a:xfrm>
            <a:off x="568325" y="6356350"/>
            <a:ext cx="4691063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800"/>
              <a:t>| Y READERS | </a:t>
            </a:r>
            <a:r>
              <a:rPr lang="en-US" sz="800">
                <a:solidFill>
                  <a:schemeClr val="bg2"/>
                </a:solidFill>
              </a:rPr>
              <a:t>©2012 YMCA OF GREATER CHARLOTTE</a:t>
            </a:r>
          </a:p>
        </p:txBody>
      </p:sp>
      <p:sp>
        <p:nvSpPr>
          <p:cNvPr id="102404" name="Slide Number Placeholder 3"/>
          <p:cNvSpPr txBox="1">
            <a:spLocks noGrp="1"/>
          </p:cNvSpPr>
          <p:nvPr/>
        </p:nvSpPr>
        <p:spPr bwMode="black">
          <a:xfrm>
            <a:off x="350838" y="6356350"/>
            <a:ext cx="409575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fld id="{51F3D1F4-0A5D-4100-9E8A-8A43F47C32EE}" type="slidenum">
              <a:rPr lang="en-US" sz="800">
                <a:solidFill>
                  <a:schemeClr val="bg2"/>
                </a:solidFill>
              </a:rPr>
              <a:pPr eaLnBrk="0" hangingPunct="0"/>
              <a:t>5</a:t>
            </a:fld>
            <a:endParaRPr lang="en-US" sz="800">
              <a:solidFill>
                <a:schemeClr val="bg2"/>
              </a:solidFill>
            </a:endParaRPr>
          </a:p>
        </p:txBody>
      </p:sp>
      <p:pic>
        <p:nvPicPr>
          <p:cNvPr id="102405" name="Picture 7" descr="IMG_565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1800" y="1854200"/>
            <a:ext cx="2266950" cy="302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PARENT CHALLENGES</a:t>
            </a:r>
          </a:p>
        </p:txBody>
      </p:sp>
      <p:sp>
        <p:nvSpPr>
          <p:cNvPr id="103426" name="Footer Placeholder 4"/>
          <p:cNvSpPr txBox="1">
            <a:spLocks noGrp="1"/>
          </p:cNvSpPr>
          <p:nvPr/>
        </p:nvSpPr>
        <p:spPr bwMode="black">
          <a:xfrm>
            <a:off x="568325" y="6356350"/>
            <a:ext cx="4691063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800"/>
              <a:t>| Y READERS | </a:t>
            </a:r>
            <a:r>
              <a:rPr lang="en-US" sz="800">
                <a:solidFill>
                  <a:schemeClr val="bg2"/>
                </a:solidFill>
              </a:rPr>
              <a:t>©2012 YMCA OF GREATER CHARLOTTE</a:t>
            </a:r>
          </a:p>
        </p:txBody>
      </p:sp>
      <p:sp>
        <p:nvSpPr>
          <p:cNvPr id="103427" name="Slide Number Placeholder 3"/>
          <p:cNvSpPr txBox="1">
            <a:spLocks noGrp="1"/>
          </p:cNvSpPr>
          <p:nvPr/>
        </p:nvSpPr>
        <p:spPr bwMode="black">
          <a:xfrm>
            <a:off x="350838" y="6356350"/>
            <a:ext cx="409575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fld id="{5607E991-BBA9-4F0B-8552-7D68313B98DF}" type="slidenum">
              <a:rPr lang="en-US" sz="800">
                <a:solidFill>
                  <a:schemeClr val="bg2"/>
                </a:solidFill>
              </a:rPr>
              <a:pPr eaLnBrk="0" hangingPunct="0"/>
              <a:t>6</a:t>
            </a:fld>
            <a:endParaRPr lang="en-US" sz="800">
              <a:solidFill>
                <a:schemeClr val="bg2"/>
              </a:solidFill>
            </a:endParaRPr>
          </a:p>
        </p:txBody>
      </p:sp>
      <p:sp>
        <p:nvSpPr>
          <p:cNvPr id="10342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54100"/>
            <a:ext cx="7707313" cy="4279900"/>
          </a:xfrm>
        </p:spPr>
        <p:txBody>
          <a:bodyPr/>
          <a:lstStyle/>
          <a:p>
            <a:pPr algn="r"/>
            <a:endParaRPr lang="en-US" smtClean="0"/>
          </a:p>
          <a:p>
            <a:endParaRPr lang="en-US" smtClean="0"/>
          </a:p>
          <a:p>
            <a:r>
              <a:rPr lang="en-US" smtClean="0"/>
              <a:t>Access to technology at home</a:t>
            </a:r>
          </a:p>
          <a:p>
            <a:r>
              <a:rPr lang="en-US" smtClean="0"/>
              <a:t>Access to books and other literacy materials at home</a:t>
            </a:r>
          </a:p>
          <a:p>
            <a:r>
              <a:rPr lang="en-US" smtClean="0"/>
              <a:t>Limited opportunities for enrichment </a:t>
            </a:r>
          </a:p>
          <a:p>
            <a:r>
              <a:rPr lang="en-US" smtClean="0"/>
              <a:t>Education and literacy level of parents</a:t>
            </a:r>
          </a:p>
          <a:p>
            <a:r>
              <a:rPr lang="en-US" smtClean="0"/>
              <a:t>Language barrier</a:t>
            </a:r>
          </a:p>
          <a:p>
            <a:r>
              <a:rPr lang="en-US" smtClean="0"/>
              <a:t>Understanding and navigating the school system</a:t>
            </a:r>
          </a:p>
          <a:p>
            <a:r>
              <a:rPr lang="en-US" smtClean="0"/>
              <a:t>Retention</a:t>
            </a:r>
          </a:p>
          <a:p>
            <a:r>
              <a:rPr lang="en-US" smtClean="0"/>
              <a:t>Transportation</a:t>
            </a:r>
          </a:p>
          <a:p>
            <a:r>
              <a:rPr lang="en-US" smtClean="0"/>
              <a:t>Continuum of service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Slide Number Placeholder 3"/>
          <p:cNvSpPr txBox="1">
            <a:spLocks noGrp="1"/>
          </p:cNvSpPr>
          <p:nvPr/>
        </p:nvSpPr>
        <p:spPr bwMode="black">
          <a:xfrm>
            <a:off x="350838" y="6356350"/>
            <a:ext cx="409575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fld id="{2ED4F8A3-54D3-47DE-84EC-6CA911F34E22}" type="slidenum">
              <a:rPr lang="en-US" sz="800">
                <a:solidFill>
                  <a:schemeClr val="bg2"/>
                </a:solidFill>
              </a:rPr>
              <a:pPr eaLnBrk="0" hangingPunct="0"/>
              <a:t>7</a:t>
            </a:fld>
            <a:endParaRPr lang="en-US" sz="800">
              <a:solidFill>
                <a:schemeClr val="bg2"/>
              </a:solidFill>
            </a:endParaRPr>
          </a:p>
        </p:txBody>
      </p:sp>
      <p:sp>
        <p:nvSpPr>
          <p:cNvPr id="1044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8613" y="328613"/>
            <a:ext cx="8575675" cy="844550"/>
          </a:xfrm>
        </p:spPr>
        <p:txBody>
          <a:bodyPr/>
          <a:lstStyle/>
          <a:p>
            <a:pPr eaLnBrk="1" hangingPunct="1"/>
            <a:r>
              <a:rPr lang="en-US" sz="2400" smtClean="0"/>
              <a:t>CONSIDERATIONS FOR SECOND LANGUAGE LEARNERS </a:t>
            </a:r>
          </a:p>
        </p:txBody>
      </p:sp>
      <p:sp>
        <p:nvSpPr>
          <p:cNvPr id="104451" name="Text Box 173"/>
          <p:cNvSpPr txBox="1">
            <a:spLocks noChangeArrowheads="1"/>
          </p:cNvSpPr>
          <p:nvPr/>
        </p:nvSpPr>
        <p:spPr bwMode="auto">
          <a:xfrm>
            <a:off x="555625" y="1228725"/>
            <a:ext cx="4994275" cy="484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 b="1">
              <a:solidFill>
                <a:srgbClr val="C6168D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1600">
                <a:solidFill>
                  <a:schemeClr val="bg2"/>
                </a:solidFill>
              </a:rPr>
              <a:t>Cultural awareness</a:t>
            </a:r>
          </a:p>
          <a:p>
            <a:pPr>
              <a:spcBef>
                <a:spcPct val="50000"/>
              </a:spcBef>
            </a:pPr>
            <a:endParaRPr lang="en-US" sz="1600">
              <a:solidFill>
                <a:schemeClr val="bg2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1600">
                <a:solidFill>
                  <a:schemeClr val="bg2"/>
                </a:solidFill>
              </a:rPr>
              <a:t>Translation services</a:t>
            </a:r>
          </a:p>
          <a:p>
            <a:pPr>
              <a:spcBef>
                <a:spcPct val="50000"/>
              </a:spcBef>
            </a:pPr>
            <a:endParaRPr lang="en-US" sz="1600">
              <a:solidFill>
                <a:schemeClr val="bg2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1600">
                <a:solidFill>
                  <a:schemeClr val="bg2"/>
                </a:solidFill>
              </a:rPr>
              <a:t>Bilingual staffing</a:t>
            </a:r>
          </a:p>
          <a:p>
            <a:pPr>
              <a:spcBef>
                <a:spcPct val="50000"/>
              </a:spcBef>
            </a:pPr>
            <a:endParaRPr lang="en-US" sz="1600">
              <a:solidFill>
                <a:schemeClr val="bg2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1600">
                <a:solidFill>
                  <a:schemeClr val="bg2"/>
                </a:solidFill>
              </a:rPr>
              <a:t>Staff ratio and volunteers</a:t>
            </a:r>
          </a:p>
          <a:p>
            <a:pPr>
              <a:spcBef>
                <a:spcPct val="50000"/>
              </a:spcBef>
            </a:pPr>
            <a:endParaRPr lang="en-US" sz="1600">
              <a:solidFill>
                <a:schemeClr val="bg2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1600">
                <a:solidFill>
                  <a:schemeClr val="bg2"/>
                </a:solidFill>
              </a:rPr>
              <a:t>Program cost</a:t>
            </a:r>
          </a:p>
          <a:p>
            <a:pPr>
              <a:spcBef>
                <a:spcPct val="50000"/>
              </a:spcBef>
            </a:pPr>
            <a:endParaRPr lang="en-US" sz="1600">
              <a:solidFill>
                <a:schemeClr val="bg2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1600">
                <a:solidFill>
                  <a:schemeClr val="bg2"/>
                </a:solidFill>
              </a:rPr>
              <a:t>Enrollment information</a:t>
            </a:r>
          </a:p>
          <a:p>
            <a:pPr>
              <a:spcBef>
                <a:spcPct val="50000"/>
              </a:spcBef>
            </a:pPr>
            <a:endParaRPr lang="en-US" sz="1800" b="1">
              <a:solidFill>
                <a:srgbClr val="C6168D"/>
              </a:solidFill>
            </a:endParaRPr>
          </a:p>
        </p:txBody>
      </p:sp>
      <p:sp>
        <p:nvSpPr>
          <p:cNvPr id="104452" name="Footer Placeholder 4"/>
          <p:cNvSpPr txBox="1">
            <a:spLocks noGrp="1"/>
          </p:cNvSpPr>
          <p:nvPr/>
        </p:nvSpPr>
        <p:spPr bwMode="black">
          <a:xfrm>
            <a:off x="568325" y="6356350"/>
            <a:ext cx="4691063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800"/>
              <a:t>| Y READERS | </a:t>
            </a:r>
            <a:r>
              <a:rPr lang="en-US" sz="800">
                <a:solidFill>
                  <a:schemeClr val="bg2"/>
                </a:solidFill>
              </a:rPr>
              <a:t>©2012 YMCA OF GREATER CHARLOTTE</a:t>
            </a:r>
          </a:p>
        </p:txBody>
      </p:sp>
      <p:pic>
        <p:nvPicPr>
          <p:cNvPr id="104453" name="Picture 2" descr="S:\CDP\Y Readers\Y Readers Pictures\Summer 2011\ARES\IMG_566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02163" y="2144713"/>
            <a:ext cx="3592512" cy="269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913" y="342900"/>
            <a:ext cx="7772400" cy="609600"/>
          </a:xfrm>
        </p:spPr>
        <p:txBody>
          <a:bodyPr/>
          <a:lstStyle/>
          <a:p>
            <a:pPr>
              <a:defRPr/>
            </a:pPr>
            <a:r>
              <a:rPr lang="en-US" sz="2600" dirty="0" smtClean="0"/>
              <a:t>Components OF PARENT ENGAGEMENT</a:t>
            </a:r>
            <a:endParaRPr lang="en-US" sz="2600" dirty="0"/>
          </a:p>
        </p:txBody>
      </p:sp>
      <p:sp>
        <p:nvSpPr>
          <p:cNvPr id="106498" name="Text Placeholder 2"/>
          <p:cNvSpPr>
            <a:spLocks noGrp="1"/>
          </p:cNvSpPr>
          <p:nvPr>
            <p:ph type="body" idx="1"/>
          </p:nvPr>
        </p:nvSpPr>
        <p:spPr>
          <a:xfrm>
            <a:off x="468313" y="1460500"/>
            <a:ext cx="7772400" cy="3403600"/>
          </a:xfrm>
        </p:spPr>
        <p:txBody>
          <a:bodyPr/>
          <a:lstStyle/>
          <a:p>
            <a:r>
              <a:rPr lang="en-US" sz="2400" smtClean="0"/>
              <a:t>Parents are the </a:t>
            </a:r>
            <a:r>
              <a:rPr lang="en-US" sz="2400" smtClean="0">
                <a:solidFill>
                  <a:schemeClr val="tx2"/>
                </a:solidFill>
              </a:rPr>
              <a:t>first</a:t>
            </a:r>
            <a:r>
              <a:rPr lang="en-US" sz="2400" smtClean="0"/>
              <a:t> and </a:t>
            </a:r>
            <a:r>
              <a:rPr lang="en-US" sz="2400" smtClean="0">
                <a:solidFill>
                  <a:schemeClr val="tx2"/>
                </a:solidFill>
              </a:rPr>
              <a:t>most influential </a:t>
            </a:r>
            <a:r>
              <a:rPr lang="en-US" sz="2400" smtClean="0"/>
              <a:t>teachers our students will ever have. </a:t>
            </a:r>
          </a:p>
          <a:p>
            <a:endParaRPr lang="en-US" smtClean="0"/>
          </a:p>
          <a:p>
            <a:r>
              <a:rPr lang="en-US" smtClean="0"/>
              <a:t>Program Engagement</a:t>
            </a:r>
          </a:p>
          <a:p>
            <a:r>
              <a:rPr lang="en-US" smtClean="0"/>
              <a:t>School and Community Engagement</a:t>
            </a:r>
          </a:p>
          <a:p>
            <a:r>
              <a:rPr lang="en-US" smtClean="0"/>
              <a:t>Parent Engagement</a:t>
            </a:r>
          </a:p>
          <a:p>
            <a:endParaRPr lang="en-US" smtClean="0"/>
          </a:p>
        </p:txBody>
      </p:sp>
      <p:sp>
        <p:nvSpPr>
          <p:cNvPr id="10649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4D3A873B-7133-4824-8D60-8D4D24741A42}" type="slidenum">
              <a:rPr lang="en-US" smtClean="0">
                <a:latin typeface="Verdana" pitchFamily="34" charset="0"/>
                <a:ea typeface="ＭＳ Ｐゴシック"/>
                <a:cs typeface="ＭＳ Ｐゴシック"/>
              </a:rPr>
              <a:pPr/>
              <a:t>8</a:t>
            </a:fld>
            <a:endParaRPr lang="en-US" smtClean="0">
              <a:latin typeface="Verdana" pitchFamily="34" charset="0"/>
              <a:ea typeface="ＭＳ Ｐゴシック"/>
              <a:cs typeface="ＭＳ Ｐゴシック"/>
            </a:endParaRPr>
          </a:p>
        </p:txBody>
      </p:sp>
      <p:sp>
        <p:nvSpPr>
          <p:cNvPr id="10650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Verdana" pitchFamily="34" charset="0"/>
                <a:ea typeface="ＭＳ Ｐゴシック"/>
                <a:cs typeface="ＭＳ Ｐゴシック"/>
              </a:rPr>
              <a:t>| Y READERS | </a:t>
            </a:r>
            <a:r>
              <a:rPr lang="en-US" smtClean="0">
                <a:solidFill>
                  <a:schemeClr val="bg2"/>
                </a:solidFill>
                <a:latin typeface="Verdana" pitchFamily="34" charset="0"/>
                <a:ea typeface="ＭＳ Ｐゴシック"/>
                <a:cs typeface="ＭＳ Ｐゴシック"/>
              </a:rPr>
              <a:t>©2012 YMCA OF GREATER CHARLOTTE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Slide Number Placeholder 3"/>
          <p:cNvSpPr txBox="1">
            <a:spLocks noGrp="1"/>
          </p:cNvSpPr>
          <p:nvPr/>
        </p:nvSpPr>
        <p:spPr bwMode="black">
          <a:xfrm>
            <a:off x="350838" y="6356350"/>
            <a:ext cx="409575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fld id="{C23DF035-66F4-4C43-805C-3D1FF90F6F8F}" type="slidenum">
              <a:rPr lang="en-US" sz="800">
                <a:solidFill>
                  <a:schemeClr val="bg2"/>
                </a:solidFill>
              </a:rPr>
              <a:pPr eaLnBrk="0" hangingPunct="0"/>
              <a:t>9</a:t>
            </a:fld>
            <a:endParaRPr lang="en-US" sz="800">
              <a:solidFill>
                <a:schemeClr val="bg2"/>
              </a:solidFill>
            </a:endParaRPr>
          </a:p>
        </p:txBody>
      </p:sp>
      <p:sp>
        <p:nvSpPr>
          <p:cNvPr id="10752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PROGRAM ENGAGEMENT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15913" y="1046163"/>
            <a:ext cx="5110162" cy="5062537"/>
          </a:xfrm>
        </p:spPr>
        <p:txBody>
          <a:bodyPr/>
          <a:lstStyle/>
          <a:p>
            <a:pPr lvl="1">
              <a:lnSpc>
                <a:spcPct val="90000"/>
              </a:lnSpc>
              <a:buFontTx/>
              <a:buNone/>
            </a:pPr>
            <a:r>
              <a:rPr lang="en-US" sz="1600" b="1" smtClean="0">
                <a:solidFill>
                  <a:srgbClr val="C6168D"/>
                </a:solidFill>
              </a:rPr>
              <a:t>Y Readers parents are purposefully and regularly asked to participate in the daily work of educating their children.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mtClean="0"/>
              <a:t>Each parent:</a:t>
            </a:r>
          </a:p>
          <a:p>
            <a:pPr lvl="1">
              <a:lnSpc>
                <a:spcPct val="90000"/>
              </a:lnSpc>
            </a:pPr>
            <a:r>
              <a:rPr lang="en-US" sz="1600" smtClean="0"/>
              <a:t>Attends an orientation to learn more about the program and receive a copy of the parent handbook.</a:t>
            </a:r>
          </a:p>
          <a:p>
            <a:pPr lvl="1">
              <a:lnSpc>
                <a:spcPct val="90000"/>
              </a:lnSpc>
            </a:pPr>
            <a:r>
              <a:rPr lang="en-US" sz="1600" smtClean="0"/>
              <a:t>Pledges to read each night </a:t>
            </a:r>
            <a:br>
              <a:rPr lang="en-US" sz="1600" smtClean="0"/>
            </a:br>
            <a:r>
              <a:rPr lang="en-US" sz="1600" smtClean="0"/>
              <a:t>with their child.</a:t>
            </a:r>
          </a:p>
          <a:p>
            <a:pPr lvl="1">
              <a:lnSpc>
                <a:spcPct val="90000"/>
              </a:lnSpc>
            </a:pPr>
            <a:r>
              <a:rPr lang="en-US" sz="1600" smtClean="0"/>
              <a:t>Attends workshops to learn </a:t>
            </a:r>
            <a:br>
              <a:rPr lang="en-US" sz="1600" smtClean="0"/>
            </a:br>
            <a:r>
              <a:rPr lang="en-US" sz="1600" smtClean="0"/>
              <a:t>about ways to support student achievement. </a:t>
            </a:r>
          </a:p>
          <a:p>
            <a:pPr lvl="1">
              <a:lnSpc>
                <a:spcPct val="90000"/>
              </a:lnSpc>
            </a:pPr>
            <a:r>
              <a:rPr lang="en-US" sz="1600" smtClean="0"/>
              <a:t>Receives frequent communication via newsletters and face to face interaction with Y Readers staff.</a:t>
            </a:r>
          </a:p>
          <a:p>
            <a:pPr lvl="1">
              <a:lnSpc>
                <a:spcPct val="90000"/>
              </a:lnSpc>
            </a:pPr>
            <a:r>
              <a:rPr lang="en-US" sz="1600" smtClean="0"/>
              <a:t>Commits one hour of volunteer service in the Y Readers classroom.</a:t>
            </a:r>
          </a:p>
        </p:txBody>
      </p:sp>
      <p:sp>
        <p:nvSpPr>
          <p:cNvPr id="107524" name="Footer Placeholder 4"/>
          <p:cNvSpPr txBox="1">
            <a:spLocks noGrp="1"/>
          </p:cNvSpPr>
          <p:nvPr/>
        </p:nvSpPr>
        <p:spPr bwMode="black">
          <a:xfrm>
            <a:off x="568325" y="6356350"/>
            <a:ext cx="4691063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800"/>
              <a:t>| Y READERS | </a:t>
            </a:r>
            <a:r>
              <a:rPr lang="en-US" sz="800">
                <a:solidFill>
                  <a:schemeClr val="bg2"/>
                </a:solidFill>
              </a:rPr>
              <a:t>©2012 YMCA OF GREATER CHARLOTTE</a:t>
            </a:r>
          </a:p>
        </p:txBody>
      </p:sp>
      <p:pic>
        <p:nvPicPr>
          <p:cNvPr id="107525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4700" y="2387600"/>
            <a:ext cx="2938463" cy="195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YMCA_PPT_template_REV">
  <a:themeElements>
    <a:clrScheme name="">
      <a:dk1>
        <a:srgbClr val="000000"/>
      </a:dk1>
      <a:lt1>
        <a:srgbClr val="FFFFFF"/>
      </a:lt1>
      <a:dk2>
        <a:srgbClr val="ED1C24"/>
      </a:dk2>
      <a:lt2>
        <a:srgbClr val="464847"/>
      </a:lt2>
      <a:accent1>
        <a:srgbClr val="92278F"/>
      </a:accent1>
      <a:accent2>
        <a:srgbClr val="0089D0"/>
      </a:accent2>
      <a:accent3>
        <a:srgbClr val="FFFFFF"/>
      </a:accent3>
      <a:accent4>
        <a:srgbClr val="000000"/>
      </a:accent4>
      <a:accent5>
        <a:srgbClr val="C7ACC6"/>
      </a:accent5>
      <a:accent6>
        <a:srgbClr val="007CBC"/>
      </a:accent6>
      <a:hlink>
        <a:srgbClr val="01A490"/>
      </a:hlink>
      <a:folHlink>
        <a:srgbClr val="F47920"/>
      </a:folHlink>
    </a:clrScheme>
    <a:fontScheme name="Office Theme">
      <a:majorFont>
        <a:latin typeface="Verdana"/>
        <a:ea typeface="ＭＳ Ｐゴシック"/>
        <a:cs typeface="ＭＳ Ｐゴシック"/>
      </a:majorFont>
      <a:minorFont>
        <a:latin typeface="Verdan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64" charset="0"/>
            <a:ea typeface="ＭＳ Ｐゴシック" pitchFamily="64" charset="-128"/>
            <a:cs typeface="ＭＳ Ｐゴシック" pitchFamily="6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64" charset="0"/>
            <a:ea typeface="ＭＳ Ｐゴシック" pitchFamily="64" charset="-128"/>
            <a:cs typeface="ＭＳ Ｐゴシック" pitchFamily="6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">
      <a:dk1>
        <a:srgbClr val="000000"/>
      </a:dk1>
      <a:lt1>
        <a:srgbClr val="FFFFFF"/>
      </a:lt1>
      <a:dk2>
        <a:srgbClr val="ED1C24"/>
      </a:dk2>
      <a:lt2>
        <a:srgbClr val="464847"/>
      </a:lt2>
      <a:accent1>
        <a:srgbClr val="92278F"/>
      </a:accent1>
      <a:accent2>
        <a:srgbClr val="0089D0"/>
      </a:accent2>
      <a:accent3>
        <a:srgbClr val="FFFFFF"/>
      </a:accent3>
      <a:accent4>
        <a:srgbClr val="000000"/>
      </a:accent4>
      <a:accent5>
        <a:srgbClr val="C7ACC6"/>
      </a:accent5>
      <a:accent6>
        <a:srgbClr val="007CBC"/>
      </a:accent6>
      <a:hlink>
        <a:srgbClr val="01A490"/>
      </a:hlink>
      <a:folHlink>
        <a:srgbClr val="F47920"/>
      </a:folHlink>
    </a:clrScheme>
    <a:fontScheme name="Office Theme">
      <a:majorFont>
        <a:latin typeface="Verdana"/>
        <a:ea typeface="ＭＳ Ｐゴシック"/>
        <a:cs typeface="ＭＳ Ｐゴシック"/>
      </a:majorFont>
      <a:minorFont>
        <a:latin typeface="Verdan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64" charset="0"/>
            <a:ea typeface="ＭＳ Ｐゴシック" pitchFamily="64" charset="-128"/>
            <a:cs typeface="ＭＳ Ｐゴシック" pitchFamily="6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64" charset="0"/>
            <a:ea typeface="ＭＳ Ｐゴシック" pitchFamily="64" charset="-128"/>
            <a:cs typeface="ＭＳ Ｐゴシック" pitchFamily="6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Office Theme">
  <a:themeElements>
    <a:clrScheme name="">
      <a:dk1>
        <a:srgbClr val="000000"/>
      </a:dk1>
      <a:lt1>
        <a:srgbClr val="FFFFFF"/>
      </a:lt1>
      <a:dk2>
        <a:srgbClr val="ED1C24"/>
      </a:dk2>
      <a:lt2>
        <a:srgbClr val="464847"/>
      </a:lt2>
      <a:accent1>
        <a:srgbClr val="92278F"/>
      </a:accent1>
      <a:accent2>
        <a:srgbClr val="0089D0"/>
      </a:accent2>
      <a:accent3>
        <a:srgbClr val="FFFFFF"/>
      </a:accent3>
      <a:accent4>
        <a:srgbClr val="000000"/>
      </a:accent4>
      <a:accent5>
        <a:srgbClr val="C7ACC6"/>
      </a:accent5>
      <a:accent6>
        <a:srgbClr val="007CBC"/>
      </a:accent6>
      <a:hlink>
        <a:srgbClr val="01A490"/>
      </a:hlink>
      <a:folHlink>
        <a:srgbClr val="F47920"/>
      </a:folHlink>
    </a:clrScheme>
    <a:fontScheme name="Office Theme">
      <a:majorFont>
        <a:latin typeface="Verdana"/>
        <a:ea typeface="ＭＳ Ｐゴシック"/>
        <a:cs typeface="ＭＳ Ｐゴシック"/>
      </a:majorFont>
      <a:minorFont>
        <a:latin typeface="Verdan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64" charset="0"/>
            <a:ea typeface="ＭＳ Ｐゴシック" pitchFamily="64" charset="-128"/>
            <a:cs typeface="ＭＳ Ｐゴシック" pitchFamily="6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64" charset="0"/>
            <a:ea typeface="ＭＳ Ｐゴシック" pitchFamily="64" charset="-128"/>
            <a:cs typeface="ＭＳ Ｐゴシック" pitchFamily="6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Office Theme">
  <a:themeElements>
    <a:clrScheme name="">
      <a:dk1>
        <a:srgbClr val="000000"/>
      </a:dk1>
      <a:lt1>
        <a:srgbClr val="FFFFFF"/>
      </a:lt1>
      <a:dk2>
        <a:srgbClr val="ED1C24"/>
      </a:dk2>
      <a:lt2>
        <a:srgbClr val="464847"/>
      </a:lt2>
      <a:accent1>
        <a:srgbClr val="92278F"/>
      </a:accent1>
      <a:accent2>
        <a:srgbClr val="0089D0"/>
      </a:accent2>
      <a:accent3>
        <a:srgbClr val="FFFFFF"/>
      </a:accent3>
      <a:accent4>
        <a:srgbClr val="000000"/>
      </a:accent4>
      <a:accent5>
        <a:srgbClr val="C7ACC6"/>
      </a:accent5>
      <a:accent6>
        <a:srgbClr val="007CBC"/>
      </a:accent6>
      <a:hlink>
        <a:srgbClr val="01A490"/>
      </a:hlink>
      <a:folHlink>
        <a:srgbClr val="F47920"/>
      </a:folHlink>
    </a:clrScheme>
    <a:fontScheme name="Office Theme">
      <a:majorFont>
        <a:latin typeface="Verdana"/>
        <a:ea typeface="ＭＳ Ｐゴシック"/>
        <a:cs typeface="ＭＳ Ｐゴシック"/>
      </a:majorFont>
      <a:minorFont>
        <a:latin typeface="Verdan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64" charset="0"/>
            <a:ea typeface="ＭＳ Ｐゴシック" pitchFamily="64" charset="-128"/>
            <a:cs typeface="ＭＳ Ｐゴシック" pitchFamily="6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64" charset="0"/>
            <a:ea typeface="ＭＳ Ｐゴシック" pitchFamily="64" charset="-128"/>
            <a:cs typeface="ＭＳ Ｐゴシック" pitchFamily="6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Office Theme">
  <a:themeElements>
    <a:clrScheme name="">
      <a:dk1>
        <a:srgbClr val="000000"/>
      </a:dk1>
      <a:lt1>
        <a:srgbClr val="FFFFFF"/>
      </a:lt1>
      <a:dk2>
        <a:srgbClr val="ED1C24"/>
      </a:dk2>
      <a:lt2>
        <a:srgbClr val="464847"/>
      </a:lt2>
      <a:accent1>
        <a:srgbClr val="92278F"/>
      </a:accent1>
      <a:accent2>
        <a:srgbClr val="0089D0"/>
      </a:accent2>
      <a:accent3>
        <a:srgbClr val="FFFFFF"/>
      </a:accent3>
      <a:accent4>
        <a:srgbClr val="000000"/>
      </a:accent4>
      <a:accent5>
        <a:srgbClr val="C7ACC6"/>
      </a:accent5>
      <a:accent6>
        <a:srgbClr val="007CBC"/>
      </a:accent6>
      <a:hlink>
        <a:srgbClr val="01A490"/>
      </a:hlink>
      <a:folHlink>
        <a:srgbClr val="F47920"/>
      </a:folHlink>
    </a:clrScheme>
    <a:fontScheme name="Office Theme">
      <a:majorFont>
        <a:latin typeface="Verdana"/>
        <a:ea typeface="ＭＳ Ｐゴシック"/>
        <a:cs typeface="ＭＳ Ｐゴシック"/>
      </a:majorFont>
      <a:minorFont>
        <a:latin typeface="Verdan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64" charset="0"/>
            <a:ea typeface="ＭＳ Ｐゴシック" pitchFamily="64" charset="-128"/>
            <a:cs typeface="ＭＳ Ｐゴシック" pitchFamily="6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64" charset="0"/>
            <a:ea typeface="ＭＳ Ｐゴシック" pitchFamily="64" charset="-128"/>
            <a:cs typeface="ＭＳ Ｐゴシック" pitchFamily="6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6_Office Theme">
  <a:themeElements>
    <a:clrScheme name="">
      <a:dk1>
        <a:srgbClr val="000000"/>
      </a:dk1>
      <a:lt1>
        <a:srgbClr val="FFFFFF"/>
      </a:lt1>
      <a:dk2>
        <a:srgbClr val="ED1C24"/>
      </a:dk2>
      <a:lt2>
        <a:srgbClr val="464847"/>
      </a:lt2>
      <a:accent1>
        <a:srgbClr val="92278F"/>
      </a:accent1>
      <a:accent2>
        <a:srgbClr val="0089D0"/>
      </a:accent2>
      <a:accent3>
        <a:srgbClr val="FFFFFF"/>
      </a:accent3>
      <a:accent4>
        <a:srgbClr val="000000"/>
      </a:accent4>
      <a:accent5>
        <a:srgbClr val="C7ACC6"/>
      </a:accent5>
      <a:accent6>
        <a:srgbClr val="007CBC"/>
      </a:accent6>
      <a:hlink>
        <a:srgbClr val="01A490"/>
      </a:hlink>
      <a:folHlink>
        <a:srgbClr val="F47920"/>
      </a:folHlink>
    </a:clrScheme>
    <a:fontScheme name="Office Theme">
      <a:majorFont>
        <a:latin typeface="Verdana"/>
        <a:ea typeface="ＭＳ Ｐゴシック"/>
        <a:cs typeface="ＭＳ Ｐゴシック"/>
      </a:majorFont>
      <a:minorFont>
        <a:latin typeface="Verdan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64" charset="0"/>
            <a:ea typeface="ＭＳ Ｐゴシック" pitchFamily="64" charset="-128"/>
            <a:cs typeface="ＭＳ Ｐゴシック" pitchFamily="6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64" charset="0"/>
            <a:ea typeface="ＭＳ Ｐゴシック" pitchFamily="64" charset="-128"/>
            <a:cs typeface="ＭＳ Ｐゴシック" pitchFamily="6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7_Office Theme">
  <a:themeElements>
    <a:clrScheme name="">
      <a:dk1>
        <a:srgbClr val="000000"/>
      </a:dk1>
      <a:lt1>
        <a:srgbClr val="FFFFFF"/>
      </a:lt1>
      <a:dk2>
        <a:srgbClr val="ED1C24"/>
      </a:dk2>
      <a:lt2>
        <a:srgbClr val="464847"/>
      </a:lt2>
      <a:accent1>
        <a:srgbClr val="92278F"/>
      </a:accent1>
      <a:accent2>
        <a:srgbClr val="0089D0"/>
      </a:accent2>
      <a:accent3>
        <a:srgbClr val="FFFFFF"/>
      </a:accent3>
      <a:accent4>
        <a:srgbClr val="000000"/>
      </a:accent4>
      <a:accent5>
        <a:srgbClr val="C7ACC6"/>
      </a:accent5>
      <a:accent6>
        <a:srgbClr val="007CBC"/>
      </a:accent6>
      <a:hlink>
        <a:srgbClr val="01A490"/>
      </a:hlink>
      <a:folHlink>
        <a:srgbClr val="F47920"/>
      </a:folHlink>
    </a:clrScheme>
    <a:fontScheme name="Office Theme">
      <a:majorFont>
        <a:latin typeface="Verdana"/>
        <a:ea typeface="ＭＳ Ｐゴシック"/>
        <a:cs typeface="ＭＳ Ｐゴシック"/>
      </a:majorFont>
      <a:minorFont>
        <a:latin typeface="Verdan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64" charset="0"/>
            <a:ea typeface="ＭＳ Ｐゴシック" pitchFamily="64" charset="-128"/>
            <a:cs typeface="ＭＳ Ｐゴシック" pitchFamily="6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64" charset="0"/>
            <a:ea typeface="ＭＳ Ｐゴシック" pitchFamily="64" charset="-128"/>
            <a:cs typeface="ＭＳ Ｐゴシック" pitchFamily="6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8_Office Theme">
  <a:themeElements>
    <a:clrScheme name="">
      <a:dk1>
        <a:srgbClr val="000000"/>
      </a:dk1>
      <a:lt1>
        <a:srgbClr val="FFFFFF"/>
      </a:lt1>
      <a:dk2>
        <a:srgbClr val="ED1C24"/>
      </a:dk2>
      <a:lt2>
        <a:srgbClr val="464847"/>
      </a:lt2>
      <a:accent1>
        <a:srgbClr val="92278F"/>
      </a:accent1>
      <a:accent2>
        <a:srgbClr val="0089D0"/>
      </a:accent2>
      <a:accent3>
        <a:srgbClr val="FFFFFF"/>
      </a:accent3>
      <a:accent4>
        <a:srgbClr val="000000"/>
      </a:accent4>
      <a:accent5>
        <a:srgbClr val="C7ACC6"/>
      </a:accent5>
      <a:accent6>
        <a:srgbClr val="007CBC"/>
      </a:accent6>
      <a:hlink>
        <a:srgbClr val="01A490"/>
      </a:hlink>
      <a:folHlink>
        <a:srgbClr val="F47920"/>
      </a:folHlink>
    </a:clrScheme>
    <a:fontScheme name="Office Theme">
      <a:majorFont>
        <a:latin typeface="Verdana"/>
        <a:ea typeface="ＭＳ Ｐゴシック"/>
        <a:cs typeface="ＭＳ Ｐゴシック"/>
      </a:majorFont>
      <a:minorFont>
        <a:latin typeface="Verdan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64" charset="0"/>
            <a:ea typeface="ＭＳ Ｐゴシック" pitchFamily="64" charset="-128"/>
            <a:cs typeface="ＭＳ Ｐゴシック" pitchFamily="6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64" charset="0"/>
            <a:ea typeface="ＭＳ Ｐゴシック" pitchFamily="64" charset="-128"/>
            <a:cs typeface="ＭＳ Ｐゴシック" pitchFamily="6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9_Office Theme">
  <a:themeElements>
    <a:clrScheme name="">
      <a:dk1>
        <a:srgbClr val="000000"/>
      </a:dk1>
      <a:lt1>
        <a:srgbClr val="FFFFFF"/>
      </a:lt1>
      <a:dk2>
        <a:srgbClr val="ED1C24"/>
      </a:dk2>
      <a:lt2>
        <a:srgbClr val="464847"/>
      </a:lt2>
      <a:accent1>
        <a:srgbClr val="92278F"/>
      </a:accent1>
      <a:accent2>
        <a:srgbClr val="0089D0"/>
      </a:accent2>
      <a:accent3>
        <a:srgbClr val="FFFFFF"/>
      </a:accent3>
      <a:accent4>
        <a:srgbClr val="000000"/>
      </a:accent4>
      <a:accent5>
        <a:srgbClr val="C7ACC6"/>
      </a:accent5>
      <a:accent6>
        <a:srgbClr val="007CBC"/>
      </a:accent6>
      <a:hlink>
        <a:srgbClr val="01A490"/>
      </a:hlink>
      <a:folHlink>
        <a:srgbClr val="F47920"/>
      </a:folHlink>
    </a:clrScheme>
    <a:fontScheme name="Office Theme">
      <a:majorFont>
        <a:latin typeface="Verdana"/>
        <a:ea typeface="ＭＳ Ｐゴシック"/>
        <a:cs typeface="ＭＳ Ｐゴシック"/>
      </a:majorFont>
      <a:minorFont>
        <a:latin typeface="Verdan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64" charset="0"/>
            <a:ea typeface="ＭＳ Ｐゴシック" pitchFamily="64" charset="-128"/>
            <a:cs typeface="ＭＳ Ｐゴシック" pitchFamily="6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64" charset="0"/>
            <a:ea typeface="ＭＳ Ｐゴシック" pitchFamily="64" charset="-128"/>
            <a:cs typeface="ＭＳ Ｐゴシック" pitchFamily="6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YMCA_PPT_template_REV</Template>
  <TotalTime>1462</TotalTime>
  <Words>839</Words>
  <Application>Microsoft Office PowerPoint</Application>
  <PresentationFormat>On-screen Show (4:3)</PresentationFormat>
  <Paragraphs>153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Design Template</vt:lpstr>
      </vt:variant>
      <vt:variant>
        <vt:i4>90</vt:i4>
      </vt:variant>
      <vt:variant>
        <vt:lpstr>Slide Titles</vt:lpstr>
      </vt:variant>
      <vt:variant>
        <vt:i4>13</vt:i4>
      </vt:variant>
    </vt:vector>
  </HeadingPairs>
  <TitlesOfParts>
    <vt:vector size="110" baseType="lpstr">
      <vt:lpstr>Verdana</vt:lpstr>
      <vt:lpstr>ＭＳ Ｐゴシック</vt:lpstr>
      <vt:lpstr>Arial</vt:lpstr>
      <vt:lpstr>Times</vt:lpstr>
      <vt:lpstr>Cachet Medium</vt:lpstr>
      <vt:lpstr>Cachet Bold</vt:lpstr>
      <vt:lpstr>Wingdings</vt:lpstr>
      <vt:lpstr>YMCA_PPT_template_REV</vt:lpstr>
      <vt:lpstr>1_Office Theme</vt:lpstr>
      <vt:lpstr>2_Office Theme</vt:lpstr>
      <vt:lpstr>3_Office Theme</vt:lpstr>
      <vt:lpstr>4_Office Theme</vt:lpstr>
      <vt:lpstr>6_Office Theme</vt:lpstr>
      <vt:lpstr>7_Office Theme</vt:lpstr>
      <vt:lpstr>8_Office Theme</vt:lpstr>
      <vt:lpstr>9_Office Theme</vt:lpstr>
      <vt:lpstr>YMCA_PPT_template_REV</vt:lpstr>
      <vt:lpstr>YMCA_PPT_template_REV</vt:lpstr>
      <vt:lpstr>YMCA_PPT_template_REV</vt:lpstr>
      <vt:lpstr>YMCA_PPT_template_REV</vt:lpstr>
      <vt:lpstr>YMCA_PPT_template_REV</vt:lpstr>
      <vt:lpstr>YMCA_PPT_template_REV</vt:lpstr>
      <vt:lpstr>YMCA_PPT_template_REV</vt:lpstr>
      <vt:lpstr>YMCA_PPT_template_REV</vt:lpstr>
      <vt:lpstr>YMCA_PPT_template_REV</vt:lpstr>
      <vt:lpstr>1_Office Theme</vt:lpstr>
      <vt:lpstr>1_Office Theme</vt:lpstr>
      <vt:lpstr>1_Office Theme</vt:lpstr>
      <vt:lpstr>1_Office Theme</vt:lpstr>
      <vt:lpstr>1_Office Theme</vt:lpstr>
      <vt:lpstr>1_Office Theme</vt:lpstr>
      <vt:lpstr>1_Office Theme</vt:lpstr>
      <vt:lpstr>1_Office Theme</vt:lpstr>
      <vt:lpstr>1_Office Theme</vt:lpstr>
      <vt:lpstr>2_Office Theme</vt:lpstr>
      <vt:lpstr>2_Office Theme</vt:lpstr>
      <vt:lpstr>2_Office Theme</vt:lpstr>
      <vt:lpstr>2_Office Theme</vt:lpstr>
      <vt:lpstr>2_Office Theme</vt:lpstr>
      <vt:lpstr>2_Office Theme</vt:lpstr>
      <vt:lpstr>2_Office Theme</vt:lpstr>
      <vt:lpstr>2_Office Theme</vt:lpstr>
      <vt:lpstr>2_Office Theme</vt:lpstr>
      <vt:lpstr>3_Office Theme</vt:lpstr>
      <vt:lpstr>3_Office Theme</vt:lpstr>
      <vt:lpstr>3_Office Theme</vt:lpstr>
      <vt:lpstr>3_Office Theme</vt:lpstr>
      <vt:lpstr>3_Office Theme</vt:lpstr>
      <vt:lpstr>3_Office Theme</vt:lpstr>
      <vt:lpstr>3_Office Theme</vt:lpstr>
      <vt:lpstr>3_Office Theme</vt:lpstr>
      <vt:lpstr>3_Office Theme</vt:lpstr>
      <vt:lpstr>4_Office Theme</vt:lpstr>
      <vt:lpstr>4_Office Theme</vt:lpstr>
      <vt:lpstr>4_Office Theme</vt:lpstr>
      <vt:lpstr>4_Office Theme</vt:lpstr>
      <vt:lpstr>4_Office Theme</vt:lpstr>
      <vt:lpstr>4_Office Theme</vt:lpstr>
      <vt:lpstr>4_Office Theme</vt:lpstr>
      <vt:lpstr>4_Office Theme</vt:lpstr>
      <vt:lpstr>4_Office Theme</vt:lpstr>
      <vt:lpstr>6_Office Theme</vt:lpstr>
      <vt:lpstr>6_Office Theme</vt:lpstr>
      <vt:lpstr>6_Office Theme</vt:lpstr>
      <vt:lpstr>6_Office Theme</vt:lpstr>
      <vt:lpstr>6_Office Theme</vt:lpstr>
      <vt:lpstr>6_Office Theme</vt:lpstr>
      <vt:lpstr>6_Office Theme</vt:lpstr>
      <vt:lpstr>6_Office Theme</vt:lpstr>
      <vt:lpstr>6_Office Theme</vt:lpstr>
      <vt:lpstr>7_Office Theme</vt:lpstr>
      <vt:lpstr>7_Office Theme</vt:lpstr>
      <vt:lpstr>7_Office Theme</vt:lpstr>
      <vt:lpstr>7_Office Theme</vt:lpstr>
      <vt:lpstr>7_Office Theme</vt:lpstr>
      <vt:lpstr>7_Office Theme</vt:lpstr>
      <vt:lpstr>7_Office Theme</vt:lpstr>
      <vt:lpstr>7_Office Theme</vt:lpstr>
      <vt:lpstr>7_Office Theme</vt:lpstr>
      <vt:lpstr>8_Office Theme</vt:lpstr>
      <vt:lpstr>8_Office Theme</vt:lpstr>
      <vt:lpstr>8_Office Theme</vt:lpstr>
      <vt:lpstr>8_Office Theme</vt:lpstr>
      <vt:lpstr>8_Office Theme</vt:lpstr>
      <vt:lpstr>8_Office Theme</vt:lpstr>
      <vt:lpstr>8_Office Theme</vt:lpstr>
      <vt:lpstr>8_Office Theme</vt:lpstr>
      <vt:lpstr>8_Office Theme</vt:lpstr>
      <vt:lpstr>9_Office Theme</vt:lpstr>
      <vt:lpstr>9_Office Theme</vt:lpstr>
      <vt:lpstr>9_Office Theme</vt:lpstr>
      <vt:lpstr>9_Office Theme</vt:lpstr>
      <vt:lpstr>9_Office Theme</vt:lpstr>
      <vt:lpstr>9_Office Theme</vt:lpstr>
      <vt:lpstr>9_Office Theme</vt:lpstr>
      <vt:lpstr>9_Office Theme</vt:lpstr>
      <vt:lpstr>9_Office Theme</vt:lpstr>
      <vt:lpstr>PUTTING SUCCESS INTO WORDS Y Readers  Charlotte, NC</vt:lpstr>
      <vt:lpstr>PROGRAM OVERVIEW</vt:lpstr>
      <vt:lpstr>PROGRAM COMPONENTS</vt:lpstr>
      <vt:lpstr>PROGRAM IMPACT</vt:lpstr>
      <vt:lpstr>THE POPULATION WE SERVE</vt:lpstr>
      <vt:lpstr>PARENT CHALLENGES</vt:lpstr>
      <vt:lpstr>CONSIDERATIONS FOR SECOND LANGUAGE LEARNERS </vt:lpstr>
      <vt:lpstr>COMPONENTS OF PARENT ENGAGEMENT</vt:lpstr>
      <vt:lpstr>PROGRAM ENGAGEMENT</vt:lpstr>
      <vt:lpstr>SCHOOL AND COMMUNITY ENGAGEMENT</vt:lpstr>
      <vt:lpstr>PARENT EDUCATION</vt:lpstr>
      <vt:lpstr>LISTENING TO PARENTS</vt:lpstr>
      <vt:lpstr>THANK YOU! QUESTIONS?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HEADLINE IN  ALL CAPS</dc:title>
  <dc:creator>3981HrenoP</dc:creator>
  <cp:lastModifiedBy>tchovanec</cp:lastModifiedBy>
  <cp:revision>130</cp:revision>
  <dcterms:created xsi:type="dcterms:W3CDTF">2010-08-30T19:33:53Z</dcterms:created>
  <dcterms:modified xsi:type="dcterms:W3CDTF">2012-10-25T14:16:10Z</dcterms:modified>
</cp:coreProperties>
</file>